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6" r:id="rId9"/>
    <p:sldId id="264" r:id="rId10"/>
    <p:sldId id="261" r:id="rId11"/>
    <p:sldId id="265" r:id="rId12"/>
    <p:sldId id="268" r:id="rId13"/>
    <p:sldId id="269" r:id="rId14"/>
    <p:sldId id="274" r:id="rId15"/>
    <p:sldId id="270" r:id="rId16"/>
    <p:sldId id="273" r:id="rId17"/>
    <p:sldId id="277" r:id="rId18"/>
    <p:sldId id="271" r:id="rId19"/>
    <p:sldId id="272" r:id="rId20"/>
    <p:sldId id="275" r:id="rId21"/>
    <p:sldId id="262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以赛亚书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2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9818" y="0"/>
            <a:ext cx="9628716" cy="5431762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以赛亚一生中有三次特别机遇，每次均显出他所传讲的信息是扭转时局的关键。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zh-CN" altLang="en-US" sz="2800" dirty="0"/>
              <a:t>首次在叙利亚与北国以色列连手，准备南侵犹大的战役（</a:t>
            </a:r>
            <a:r>
              <a:rPr lang="en-US" altLang="zh-CN" sz="2800" dirty="0"/>
              <a:t>734B. C. </a:t>
            </a:r>
            <a:r>
              <a:rPr lang="zh-CN" altLang="en-US" sz="2800" dirty="0"/>
              <a:t>），他以「以马内利」的预言，坚立南国君王的信心。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zh-CN" altLang="en-US" sz="2800" dirty="0"/>
              <a:t>另一次是在希西家统政时，国家遭受亚述大军围城，亚述向希西家下招降文书，以赛亚力劝希西家向神认罪求恩，结果，城困之危，不战而解（赛</a:t>
            </a:r>
            <a:r>
              <a:rPr lang="en-US" altLang="zh-CN" sz="2800" dirty="0"/>
              <a:t>37:1-7</a:t>
            </a:r>
            <a:r>
              <a:rPr lang="zh-CN" altLang="en-US" sz="2800" dirty="0"/>
              <a:t>、</a:t>
            </a:r>
            <a:r>
              <a:rPr lang="en-US" altLang="zh-CN" sz="2800" dirty="0"/>
              <a:t>21-35</a:t>
            </a:r>
            <a:r>
              <a:rPr lang="zh-CN" altLang="en-US" sz="2800" dirty="0"/>
              <a:t>）。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zh-CN" altLang="en-US" sz="2800" dirty="0"/>
              <a:t>最后一次是在希西家病危时，以赛亚忠告他向神求恩，使寿命延长，俾能多秉公行政，治国治民（赛</a:t>
            </a:r>
            <a:r>
              <a:rPr lang="en-US" altLang="zh-CN" sz="2800" dirty="0"/>
              <a:t>38:5</a:t>
            </a:r>
            <a:r>
              <a:rPr lang="zh-CN" altLang="en-US" sz="2800" dirty="0"/>
              <a:t>）。</a:t>
            </a:r>
            <a:endParaRPr lang="en-US" altLang="zh-CN" sz="2800" dirty="0"/>
          </a:p>
          <a:p>
            <a:r>
              <a:rPr lang="zh-CN" altLang="en-US" sz="2800" dirty="0"/>
              <a:t>以赛亚生活在一个动乱的世界。对于犹大和以色列来说，这都是一个危难的时代。上帝的子民深陷于罪孳之中。</a:t>
            </a:r>
            <a:endParaRPr lang="en-US" altLang="zh-CN" sz="2800" dirty="0"/>
          </a:p>
          <a:p>
            <a:r>
              <a:rPr lang="zh-CN" altLang="en-US" sz="2800" dirty="0"/>
              <a:t>他的勇敢、爱国、温柔、同情。憎恨虚伪、认识真神，</a:t>
            </a:r>
            <a:endParaRPr lang="en-US" altLang="zh-CN" sz="2800" dirty="0"/>
          </a:p>
          <a:p>
            <a:r>
              <a:rPr lang="zh-TW" altLang="en-US" sz="2800" dirty="0" smtClean="0"/>
              <a:t>是先知书中最大的先知；他是「最伟大的弥赛亚先知，是旧约先知中的王子」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08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以赛亚不只是先知，有宝贵的预言，还是极具祷告能力，他的信息带给人极深的安慰与荣耀的盼望，他的祷告更是扭转乾坤。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802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zh-CN" altLang="en-US" dirty="0" smtClean="0"/>
              <a:t>以赛亚书写作的目的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333501"/>
            <a:ext cx="8596668" cy="470786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对于当代人而言，接着责备百姓背弃神，传递蒙福的应许和宝贵的预言，盼望百姓悔改归向神的</a:t>
            </a:r>
            <a:endParaRPr lang="en-US" altLang="zh-CN" dirty="0" smtClean="0"/>
          </a:p>
          <a:p>
            <a:r>
              <a:rPr lang="zh-CN" altLang="en-US" dirty="0" smtClean="0"/>
              <a:t>对于后代的价值揭示神伟大的救恩，各种预言一一应验，见证神的信实和鉴定神儿女的信心</a:t>
            </a:r>
            <a:endParaRPr lang="en-US" altLang="zh-CN" dirty="0" smtClean="0"/>
          </a:p>
          <a:p>
            <a:r>
              <a:rPr lang="zh-CN" altLang="en-US" dirty="0"/>
              <a:t>这双重目的，可用两个词作总代表：审判与安慰。</a:t>
            </a:r>
          </a:p>
          <a:p>
            <a:endParaRPr lang="zh-CN" altLang="en-US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1719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2475"/>
          </a:xfrm>
        </p:spPr>
        <p:txBody>
          <a:bodyPr/>
          <a:lstStyle/>
          <a:p>
            <a:r>
              <a:rPr lang="zh-CN" altLang="en-US" dirty="0" smtClean="0"/>
              <a:t>以赛亚书架构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447801"/>
            <a:ext cx="8596668" cy="459356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审判（</a:t>
            </a:r>
            <a:r>
              <a:rPr lang="en-US" altLang="zh-CN" dirty="0"/>
              <a:t>1-35</a:t>
            </a:r>
            <a:r>
              <a:rPr lang="zh-CN" altLang="en-US" dirty="0"/>
              <a:t>章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a</a:t>
            </a:r>
            <a:r>
              <a:rPr lang="en-US" altLang="zh-CN" dirty="0"/>
              <a:t>. </a:t>
            </a:r>
            <a:r>
              <a:rPr lang="zh-CN" altLang="en-US" dirty="0"/>
              <a:t>全书纲领（</a:t>
            </a:r>
            <a:r>
              <a:rPr lang="en-US" altLang="zh-CN" dirty="0"/>
              <a:t>1-6</a:t>
            </a:r>
            <a:r>
              <a:rPr lang="zh-CN" altLang="en-US" dirty="0"/>
              <a:t>）</a:t>
            </a:r>
            <a:r>
              <a:rPr lang="zh-CN" altLang="en-US" dirty="0" smtClean="0"/>
              <a:t>梗概，</a:t>
            </a:r>
            <a:r>
              <a:rPr lang="en-US" altLang="zh-CN" dirty="0" smtClean="0"/>
              <a:t>b</a:t>
            </a:r>
            <a:r>
              <a:rPr lang="en-US" altLang="zh-CN" dirty="0"/>
              <a:t>. </a:t>
            </a:r>
            <a:r>
              <a:rPr lang="zh-CN" altLang="en-US" dirty="0"/>
              <a:t>以马内利书（</a:t>
            </a:r>
            <a:r>
              <a:rPr lang="en-US" altLang="zh-CN" dirty="0"/>
              <a:t>7-12</a:t>
            </a:r>
            <a:r>
              <a:rPr lang="zh-CN" altLang="en-US" dirty="0"/>
              <a:t>）以马内</a:t>
            </a:r>
            <a:r>
              <a:rPr lang="zh-CN" altLang="en-US" dirty="0" smtClean="0"/>
              <a:t>利，</a:t>
            </a:r>
            <a:r>
              <a:rPr lang="en-US" altLang="zh-CN" dirty="0" smtClean="0"/>
              <a:t>c</a:t>
            </a:r>
            <a:r>
              <a:rPr lang="en-US" altLang="zh-CN" dirty="0"/>
              <a:t>. </a:t>
            </a:r>
            <a:r>
              <a:rPr lang="zh-CN" altLang="en-US" dirty="0"/>
              <a:t>列国受罚（</a:t>
            </a:r>
            <a:r>
              <a:rPr lang="en-US" altLang="zh-CN" dirty="0"/>
              <a:t>13-23</a:t>
            </a:r>
            <a:r>
              <a:rPr lang="zh-CN" altLang="en-US" dirty="0"/>
              <a:t>）</a:t>
            </a:r>
            <a:r>
              <a:rPr lang="zh-CN" altLang="en-US" dirty="0" smtClean="0"/>
              <a:t>列国，</a:t>
            </a:r>
            <a:r>
              <a:rPr lang="en-US" altLang="zh-CN" dirty="0" smtClean="0"/>
              <a:t>d</a:t>
            </a:r>
            <a:r>
              <a:rPr lang="en-US" altLang="zh-CN" dirty="0"/>
              <a:t>. </a:t>
            </a:r>
            <a:r>
              <a:rPr lang="zh-CN" altLang="en-US" dirty="0"/>
              <a:t>以赛亚的「启示录」（</a:t>
            </a:r>
            <a:r>
              <a:rPr lang="en-US" altLang="zh-CN" dirty="0"/>
              <a:t>24-27</a:t>
            </a:r>
            <a:r>
              <a:rPr lang="zh-CN" altLang="en-US" dirty="0"/>
              <a:t>）</a:t>
            </a:r>
            <a:r>
              <a:rPr lang="zh-CN" altLang="en-US" dirty="0" smtClean="0"/>
              <a:t>启示，</a:t>
            </a:r>
            <a:r>
              <a:rPr lang="en-US" altLang="zh-CN" dirty="0" smtClean="0"/>
              <a:t>e</a:t>
            </a:r>
            <a:r>
              <a:rPr lang="en-US" altLang="zh-CN" dirty="0"/>
              <a:t>. </a:t>
            </a:r>
            <a:r>
              <a:rPr lang="zh-CN" altLang="en-US" dirty="0"/>
              <a:t>祸哉之书（</a:t>
            </a:r>
            <a:r>
              <a:rPr lang="en-US" altLang="zh-CN" dirty="0"/>
              <a:t>28-33</a:t>
            </a:r>
            <a:r>
              <a:rPr lang="zh-CN" altLang="en-US" dirty="0"/>
              <a:t>）祸</a:t>
            </a:r>
            <a:r>
              <a:rPr lang="zh-CN" altLang="en-US" dirty="0" smtClean="0"/>
              <a:t>灾，</a:t>
            </a:r>
            <a:r>
              <a:rPr lang="en-US" altLang="zh-CN" dirty="0" smtClean="0"/>
              <a:t>f</a:t>
            </a:r>
            <a:r>
              <a:rPr lang="en-US" altLang="zh-CN" dirty="0"/>
              <a:t>. </a:t>
            </a:r>
            <a:r>
              <a:rPr lang="zh-CN" altLang="en-US" dirty="0"/>
              <a:t>灾难与国度（</a:t>
            </a:r>
            <a:r>
              <a:rPr lang="en-US" altLang="zh-CN" dirty="0"/>
              <a:t>34-35</a:t>
            </a:r>
            <a:r>
              <a:rPr lang="zh-CN" altLang="en-US" dirty="0"/>
              <a:t>）复原</a:t>
            </a:r>
          </a:p>
          <a:p>
            <a:r>
              <a:rPr lang="en-US" altLang="zh-CN" dirty="0"/>
              <a:t>2. </a:t>
            </a:r>
            <a:r>
              <a:rPr lang="zh-CN" altLang="en-US" dirty="0"/>
              <a:t>历史（</a:t>
            </a:r>
            <a:r>
              <a:rPr lang="en-US" altLang="zh-CN" dirty="0"/>
              <a:t>36-39</a:t>
            </a:r>
            <a:r>
              <a:rPr lang="zh-CN" altLang="en-US" dirty="0"/>
              <a:t>章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a</a:t>
            </a:r>
            <a:r>
              <a:rPr lang="en-US" altLang="zh-CN" dirty="0"/>
              <a:t>. </a:t>
            </a:r>
            <a:r>
              <a:rPr lang="zh-CN" altLang="en-US" dirty="0"/>
              <a:t>在亚述的阴影下──希西家从被围至解围（</a:t>
            </a:r>
            <a:r>
              <a:rPr lang="en-US" altLang="zh-CN" dirty="0"/>
              <a:t>36-37</a:t>
            </a:r>
            <a:r>
              <a:rPr lang="zh-CN" altLang="en-US" dirty="0"/>
              <a:t>）</a:t>
            </a:r>
            <a:r>
              <a:rPr lang="zh-CN" altLang="en-US" dirty="0" smtClean="0"/>
              <a:t>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b</a:t>
            </a:r>
            <a:r>
              <a:rPr lang="en-US" altLang="zh-CN" dirty="0"/>
              <a:t>. </a:t>
            </a:r>
            <a:r>
              <a:rPr lang="zh-CN" altLang="en-US" dirty="0"/>
              <a:t>在巴比伦的阴影下──希西家从病危至病愈（</a:t>
            </a:r>
            <a:r>
              <a:rPr lang="en-US" altLang="zh-CN" dirty="0"/>
              <a:t>38-39</a:t>
            </a:r>
            <a:r>
              <a:rPr lang="zh-CN" altLang="en-US" dirty="0"/>
              <a:t>）。</a:t>
            </a:r>
          </a:p>
          <a:p>
            <a:r>
              <a:rPr lang="en-US" altLang="zh-CN" dirty="0"/>
              <a:t>3. </a:t>
            </a:r>
            <a:r>
              <a:rPr lang="zh-CN" altLang="en-US" dirty="0"/>
              <a:t>安慰（</a:t>
            </a:r>
            <a:r>
              <a:rPr lang="en-US" altLang="zh-CN" dirty="0"/>
              <a:t>40-66</a:t>
            </a:r>
            <a:r>
              <a:rPr lang="zh-CN" altLang="en-US" dirty="0"/>
              <a:t>章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a</a:t>
            </a:r>
            <a:r>
              <a:rPr lang="en-US" altLang="zh-CN" dirty="0"/>
              <a:t>. </a:t>
            </a:r>
            <a:r>
              <a:rPr lang="zh-CN" altLang="en-US" dirty="0"/>
              <a:t>神的救赎（</a:t>
            </a:r>
            <a:r>
              <a:rPr lang="en-US" altLang="zh-CN" dirty="0"/>
              <a:t>40-48</a:t>
            </a:r>
            <a:r>
              <a:rPr lang="zh-CN" altLang="en-US" dirty="0" smtClean="0"/>
              <a:t>），</a:t>
            </a:r>
            <a:r>
              <a:rPr lang="en-US" altLang="zh-CN" dirty="0" smtClean="0"/>
              <a:t>b</a:t>
            </a:r>
            <a:r>
              <a:rPr lang="en-US" altLang="zh-CN" dirty="0"/>
              <a:t>. </a:t>
            </a:r>
            <a:r>
              <a:rPr lang="zh-CN" altLang="en-US" dirty="0"/>
              <a:t>神的仆人（</a:t>
            </a:r>
            <a:r>
              <a:rPr lang="en-US" altLang="zh-CN" dirty="0"/>
              <a:t>49-57</a:t>
            </a:r>
            <a:r>
              <a:rPr lang="zh-CN" altLang="en-US" dirty="0" smtClean="0"/>
              <a:t>），</a:t>
            </a:r>
            <a:r>
              <a:rPr lang="en-US" altLang="zh-CN" dirty="0" smtClean="0"/>
              <a:t>c</a:t>
            </a:r>
            <a:r>
              <a:rPr lang="en-US" altLang="zh-CN" dirty="0"/>
              <a:t>. </a:t>
            </a:r>
            <a:r>
              <a:rPr lang="zh-CN" altLang="en-US" dirty="0"/>
              <a:t>神的荣耀（</a:t>
            </a:r>
            <a:r>
              <a:rPr lang="en-US" altLang="zh-CN" dirty="0"/>
              <a:t>58-66</a:t>
            </a:r>
            <a:r>
              <a:rPr lang="zh-CN" altLang="en-US" dirty="0"/>
              <a:t>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854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7725"/>
          </a:xfrm>
        </p:spPr>
        <p:txBody>
          <a:bodyPr/>
          <a:lstStyle/>
          <a:p>
            <a:r>
              <a:rPr lang="zh-CN" altLang="en-US" dirty="0" smtClean="0"/>
              <a:t>以赛亚书其他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247775"/>
            <a:ext cx="8596668" cy="4793587"/>
          </a:xfrm>
        </p:spPr>
        <p:txBody>
          <a:bodyPr/>
          <a:lstStyle/>
          <a:p>
            <a:r>
              <a:rPr lang="zh-CN" altLang="en-US" dirty="0" smtClean="0"/>
              <a:t>共</a:t>
            </a:r>
            <a:r>
              <a:rPr lang="en-US" altLang="zh-CN" dirty="0" smtClean="0"/>
              <a:t>1292</a:t>
            </a:r>
            <a:r>
              <a:rPr lang="zh-CN" altLang="en-US" dirty="0" smtClean="0"/>
              <a:t>节</a:t>
            </a:r>
            <a:endParaRPr lang="en-US" altLang="zh-CN" dirty="0" smtClean="0"/>
          </a:p>
          <a:p>
            <a:r>
              <a:rPr lang="en-US" altLang="zh-CN" dirty="0" smtClean="0"/>
              <a:t>754</a:t>
            </a:r>
            <a:r>
              <a:rPr lang="zh-CN" altLang="en-US" dirty="0" smtClean="0"/>
              <a:t>节是预言 </a:t>
            </a:r>
            <a:r>
              <a:rPr lang="en-US" altLang="zh-CN" dirty="0" smtClean="0"/>
              <a:t>59%</a:t>
            </a:r>
          </a:p>
          <a:p>
            <a:pPr marL="0" indent="0">
              <a:buNone/>
            </a:pPr>
            <a:r>
              <a:rPr lang="zh-CN" altLang="en-US" dirty="0" smtClean="0"/>
              <a:t>   以西结 </a:t>
            </a:r>
            <a:r>
              <a:rPr lang="en-US" altLang="zh-CN" dirty="0" smtClean="0"/>
              <a:t>65% </a:t>
            </a:r>
            <a:r>
              <a:rPr lang="zh-CN" altLang="en-US" dirty="0" smtClean="0"/>
              <a:t>耶利米书 </a:t>
            </a:r>
            <a:r>
              <a:rPr lang="en-US" altLang="zh-CN" dirty="0" smtClean="0"/>
              <a:t>60% 90</a:t>
            </a:r>
          </a:p>
          <a:p>
            <a:r>
              <a:rPr lang="en-US" altLang="zh-CN" dirty="0" smtClean="0"/>
              <a:t>110</a:t>
            </a:r>
            <a:r>
              <a:rPr lang="zh-CN" altLang="en-US" dirty="0" smtClean="0"/>
              <a:t>个预言 第一位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耶利米书 </a:t>
            </a:r>
            <a:r>
              <a:rPr lang="en-US" altLang="zh-CN" dirty="0" smtClean="0"/>
              <a:t>90 </a:t>
            </a:r>
            <a:r>
              <a:rPr lang="zh-CN" altLang="en-US" dirty="0" smtClean="0"/>
              <a:t>马太福音 </a:t>
            </a:r>
            <a:r>
              <a:rPr lang="en-US" altLang="zh-CN" dirty="0" smtClean="0"/>
              <a:t>81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957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以赛亚书重要的预言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628775"/>
            <a:ext cx="8596668" cy="4412587"/>
          </a:xfrm>
        </p:spPr>
        <p:txBody>
          <a:bodyPr/>
          <a:lstStyle/>
          <a:p>
            <a:r>
              <a:rPr lang="zh-CN" altLang="en-US" smtClean="0"/>
              <a:t>第五十三</a:t>
            </a:r>
            <a:r>
              <a:rPr lang="zh-CN" altLang="en-US" dirty="0" smtClean="0"/>
              <a:t>章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【</a:t>
            </a:r>
            <a:r>
              <a:rPr lang="zh-CN" altLang="en-US" dirty="0" smtClean="0"/>
              <a:t>被杀的羔羊</a:t>
            </a:r>
            <a:r>
              <a:rPr lang="en-US" altLang="zh-CN" dirty="0" smtClean="0"/>
              <a:t>】</a:t>
            </a:r>
            <a:br>
              <a:rPr lang="en-US" altLang="zh-CN" dirty="0" smtClean="0"/>
            </a:br>
            <a:r>
              <a:rPr lang="zh-CN" altLang="en-US" dirty="0" smtClean="0"/>
              <a:t>弥赛亚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救主</a:t>
            </a:r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0679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285750"/>
            <a:ext cx="6342592" cy="6048375"/>
          </a:xfrm>
        </p:spPr>
        <p:txBody>
          <a:bodyPr>
            <a:noAutofit/>
          </a:bodyPr>
          <a:lstStyle/>
          <a:p>
            <a:r>
              <a:rPr lang="zh-TW" altLang="en-US" sz="1800" dirty="0" smtClean="0"/>
              <a:t>　关于弥赛亚的预言（</a:t>
            </a:r>
            <a:r>
              <a:rPr lang="zh-CN" altLang="en-US" sz="1800" dirty="0" smtClean="0"/>
              <a:t>基督的生平</a:t>
            </a:r>
            <a:r>
              <a:rPr lang="zh-TW" altLang="en-US" sz="1800" dirty="0" smtClean="0"/>
              <a:t>）：</a:t>
            </a:r>
          </a:p>
          <a:p>
            <a:r>
              <a:rPr lang="zh-TW" altLang="en-US" sz="2000" dirty="0">
                <a:solidFill>
                  <a:schemeClr val="tx1"/>
                </a:solidFill>
              </a:rPr>
              <a:t>　</a:t>
            </a:r>
            <a:endParaRPr lang="zh-CN" altLang="en-US" sz="1800" dirty="0"/>
          </a:p>
        </p:txBody>
      </p:sp>
      <p:sp>
        <p:nvSpPr>
          <p:cNvPr id="4" name="矩形 3"/>
          <p:cNvSpPr/>
          <p:nvPr/>
        </p:nvSpPr>
        <p:spPr>
          <a:xfrm>
            <a:off x="5343525" y="869830"/>
            <a:ext cx="6553200" cy="465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其公正与慈爱（赛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42:3-4,7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统治外邦（赛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2:2-3.42:1,6.49:6.55:4-5.56:6.60:3-5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其威荣（赛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49:7,23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偶像消灭（赛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2:18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无战争的世界（赛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2:4.65:25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世界被毁灭（赛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26:21.34:1-4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死亡被毁灭（赛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25:8.26:19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神的百姓得新名（赛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62:2.65:15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新天新地（赛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65:17.66:22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义人与恶人永远分离（赛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66:15,22-24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14300" y="869830"/>
            <a:ext cx="6096000" cy="44564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/>
              <a:t>　</a:t>
            </a:r>
            <a:r>
              <a:rPr lang="zh-TW" altLang="en-US" sz="2400" dirty="0" smtClean="0"/>
              <a:t>    降生</a:t>
            </a:r>
            <a:r>
              <a:rPr lang="zh-TW" altLang="en-US" sz="2400" dirty="0"/>
              <a:t>（赛</a:t>
            </a:r>
            <a:r>
              <a:rPr lang="en-US" altLang="zh-TW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40:3-5</a:t>
            </a:r>
            <a:r>
              <a:rPr lang="zh-TW" altLang="en-US" sz="2400" dirty="0"/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　　为童女所生（赛</a:t>
            </a:r>
            <a:r>
              <a:rPr lang="en-US" altLang="zh-TW" sz="2400" dirty="0"/>
              <a:t>7:14</a:t>
            </a:r>
            <a:r>
              <a:rPr lang="zh-TW" altLang="en-US" sz="2400" dirty="0"/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　　祂是神，其政权永存（赛</a:t>
            </a:r>
            <a:r>
              <a:rPr lang="en-US" altLang="zh-TW" sz="2400" dirty="0"/>
              <a:t>9:1-2</a:t>
            </a:r>
            <a:r>
              <a:rPr lang="zh-TW" altLang="en-US" sz="2400" dirty="0"/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　　受苦（赛</a:t>
            </a:r>
            <a:r>
              <a:rPr lang="en-US" altLang="zh-TW" sz="2400" dirty="0"/>
              <a:t>53</a:t>
            </a:r>
            <a:r>
              <a:rPr lang="zh-TW" altLang="en-US" sz="2400" dirty="0"/>
              <a:t>章）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　　与恶人同死（赛</a:t>
            </a:r>
            <a:r>
              <a:rPr lang="en-US" altLang="zh-TW" sz="2400" dirty="0"/>
              <a:t>53:9</a:t>
            </a:r>
            <a:r>
              <a:rPr lang="zh-TW" altLang="en-US" sz="2400" dirty="0"/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　　与财主同葬（赛</a:t>
            </a:r>
            <a:r>
              <a:rPr lang="en-US" altLang="zh-TW" sz="2400" dirty="0"/>
              <a:t>53:9</a:t>
            </a:r>
            <a:r>
              <a:rPr lang="zh-TW" altLang="en-US" sz="2400" dirty="0"/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　　其大能与柔和（赛</a:t>
            </a:r>
            <a:r>
              <a:rPr lang="en-US" altLang="zh-TW" sz="2400" dirty="0"/>
              <a:t>40:10-11</a:t>
            </a:r>
            <a:r>
              <a:rPr lang="zh-TW" altLang="en-US" sz="2400" dirty="0"/>
              <a:t>）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　　其公义与仁政（赛</a:t>
            </a:r>
            <a:r>
              <a:rPr lang="en-US" altLang="zh-TW" sz="2400" dirty="0"/>
              <a:t>32:1-8.61:1-3</a:t>
            </a:r>
            <a:r>
              <a:rPr lang="zh-TW" altLang="en-US" sz="2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90651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791087"/>
              </p:ext>
            </p:extLst>
          </p:nvPr>
        </p:nvGraphicFramePr>
        <p:xfrm>
          <a:off x="333375" y="76202"/>
          <a:ext cx="10296526" cy="6781798"/>
        </p:xfrm>
        <a:graphic>
          <a:graphicData uri="http://schemas.openxmlformats.org/drawingml/2006/table">
            <a:tbl>
              <a:tblPr/>
              <a:tblGrid>
                <a:gridCol w="3400860">
                  <a:extLst>
                    <a:ext uri="{9D8B030D-6E8A-4147-A177-3AD203B41FA5}">
                      <a16:colId xmlns:a16="http://schemas.microsoft.com/office/drawing/2014/main" val="2967498505"/>
                    </a:ext>
                  </a:extLst>
                </a:gridCol>
                <a:gridCol w="3382070">
                  <a:extLst>
                    <a:ext uri="{9D8B030D-6E8A-4147-A177-3AD203B41FA5}">
                      <a16:colId xmlns:a16="http://schemas.microsoft.com/office/drawing/2014/main" val="4205442044"/>
                    </a:ext>
                  </a:extLst>
                </a:gridCol>
                <a:gridCol w="3513596">
                  <a:extLst>
                    <a:ext uri="{9D8B030D-6E8A-4147-A177-3AD203B41FA5}">
                      <a16:colId xmlns:a16="http://schemas.microsoft.com/office/drawing/2014/main" val="2653879971"/>
                    </a:ext>
                  </a:extLst>
                </a:gridCol>
              </a:tblGrid>
              <a:tr h="3654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smtClean="0">
                          <a:solidFill>
                            <a:srgbClr val="00009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对耶稣的预表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smtClean="0">
                          <a:solidFill>
                            <a:srgbClr val="00009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以赛亚书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smtClean="0">
                          <a:solidFill>
                            <a:srgbClr val="00009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新约经文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660770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耶西的根，出自戴维的家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，启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93952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为童女所生，名叫以马内利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，路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32411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基督作王掌权，直到永远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林前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，启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82497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神的灵在基督身上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，路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794587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基督是万民的主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，启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38335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基督是世上的光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204092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基督是公义的审判者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约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，启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21971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基督是宝贵的房角石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，弗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，彼前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340651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基督战胜死亡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，罗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，林前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815027"/>
                  </a:ext>
                </a:extLst>
              </a:tr>
              <a:tr h="568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基督是神为人预备的中保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提前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，来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，约壹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40007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基督是神所拣选的仆人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，约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97895"/>
                  </a:ext>
                </a:extLst>
              </a:tr>
              <a:tr h="568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基督将真理传开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，路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，约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，弗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109228"/>
                  </a:ext>
                </a:extLst>
              </a:tr>
              <a:tr h="568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基督是施行拯救的救赎主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49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59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，路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，罗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，徒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061604"/>
                  </a:ext>
                </a:extLst>
              </a:tr>
              <a:tr h="5685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基督谦卑顺服，为人受苦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 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，腓  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，来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20216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基督是世人的赎罪祭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TW" altLang="en-US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，来 </a:t>
                      </a:r>
                      <a:r>
                        <a:rPr lang="en-US" altLang="zh-TW" sz="160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TW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TW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081688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基督是神的受膏者，带来福音</a:t>
                      </a:r>
                      <a:endParaRPr lang="zh-TW" altLang="en-US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－</a:t>
                      </a:r>
                      <a:r>
                        <a:rPr lang="en-US" altLang="zh-CN" sz="16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8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太 </a:t>
                      </a:r>
                      <a:r>
                        <a:rPr lang="en-US" altLang="zh-TW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TW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TW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，可 </a:t>
                      </a:r>
                      <a:r>
                        <a:rPr lang="en-US" altLang="zh-TW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TW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TW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，路 </a:t>
                      </a:r>
                      <a:r>
                        <a:rPr lang="en-US" altLang="zh-TW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TW" altLang="en-US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：</a:t>
                      </a:r>
                      <a:r>
                        <a:rPr lang="en-US" altLang="zh-TW" sz="16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lang="zh-TW" altLang="en-US" sz="18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2295" marR="52295" marT="34863" marB="348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98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28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257175"/>
            <a:ext cx="8596668" cy="5784187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mtClean="0"/>
              <a:t>以赛亚预言纲要：（本段全部引自海莱博士圣经手册</a:t>
            </a:r>
            <a:r>
              <a:rPr lang="en-US" altLang="zh-TW" smtClean="0"/>
              <a:t>366-368</a:t>
            </a:r>
            <a:r>
              <a:rPr lang="zh-TW" altLang="en-US" smtClean="0"/>
              <a:t>页，供参考）</a:t>
            </a:r>
          </a:p>
          <a:p>
            <a:r>
              <a:rPr lang="zh-TW" altLang="en-US" smtClean="0"/>
              <a:t>　  应验于以赛亚生前的预言：</a:t>
            </a:r>
          </a:p>
          <a:p>
            <a:r>
              <a:rPr lang="zh-TW" altLang="en-US" smtClean="0"/>
              <a:t>　　犹大国被拯救脱离亚兰与以色列之手（赛</a:t>
            </a:r>
            <a:r>
              <a:rPr lang="en-US" altLang="zh-TW" smtClean="0"/>
              <a:t>7:4-7,16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亚述毁灭亚兰与以色列（赛</a:t>
            </a:r>
            <a:r>
              <a:rPr lang="en-US" altLang="zh-TW" smtClean="0"/>
              <a:t>8:4.17:1-14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亚述侵略犹大（赛</a:t>
            </a:r>
            <a:r>
              <a:rPr lang="en-US" altLang="zh-TW" smtClean="0"/>
              <a:t>8:7-8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非利士被征服（赛</a:t>
            </a:r>
            <a:r>
              <a:rPr lang="en-US" altLang="zh-TW" smtClean="0"/>
              <a:t>14:28-32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         摩押被掠劫（赛</a:t>
            </a:r>
            <a:r>
              <a:rPr lang="en-US" altLang="zh-TW" smtClean="0"/>
              <a:t>15-16</a:t>
            </a:r>
            <a:r>
              <a:rPr lang="zh-TW" altLang="en-US" dirty="0"/>
              <a:t>章）</a:t>
            </a:r>
          </a:p>
          <a:p>
            <a:r>
              <a:rPr lang="zh-TW" altLang="en-US" smtClean="0"/>
              <a:t>         埃及与古实被亚述征服（赛</a:t>
            </a:r>
            <a:r>
              <a:rPr lang="en-US" altLang="zh-TW" smtClean="0"/>
              <a:t>20:4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阿拉伯被蹂躏（赛</a:t>
            </a:r>
            <a:r>
              <a:rPr lang="en-US" altLang="zh-TW" smtClean="0"/>
              <a:t>21:13-17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        推罗被压制（赛</a:t>
            </a:r>
            <a:r>
              <a:rPr lang="en-US" altLang="zh-TW" smtClean="0"/>
              <a:t>23:1-12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        耶路撒冷自亚述手中被拯救（赛</a:t>
            </a:r>
            <a:r>
              <a:rPr lang="en-US" altLang="zh-TW" smtClean="0"/>
              <a:t>36</a:t>
            </a:r>
            <a:r>
              <a:rPr lang="zh-TW" altLang="en-US" dirty="0"/>
              <a:t>章）</a:t>
            </a:r>
          </a:p>
          <a:p>
            <a:r>
              <a:rPr lang="zh-TW" altLang="en-US" smtClean="0"/>
              <a:t>        希西家王延寿十五年（赛</a:t>
            </a:r>
            <a:r>
              <a:rPr lang="en-US" altLang="zh-TW" smtClean="0"/>
              <a:t>38:5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9787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447675"/>
            <a:ext cx="8596668" cy="6296025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mtClean="0"/>
              <a:t> 应验于以赛亚死后的预言：         </a:t>
            </a:r>
          </a:p>
          <a:p>
            <a:r>
              <a:rPr lang="zh-TW" altLang="en-US" smtClean="0"/>
              <a:t>　　犹大人被掳往巴比伦（赛</a:t>
            </a:r>
            <a:r>
              <a:rPr lang="en-US" altLang="zh-TW" smtClean="0"/>
              <a:t>39:5-7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古列王征服巴比伦（赛</a:t>
            </a:r>
            <a:r>
              <a:rPr lang="en-US" altLang="zh-TW" smtClean="0"/>
              <a:t>46:11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玛代人与以拦人（赛</a:t>
            </a:r>
            <a:r>
              <a:rPr lang="en-US" altLang="zh-TW" smtClean="0"/>
              <a:t>13:17</a:t>
            </a:r>
            <a:r>
              <a:rPr lang="en-US" altLang="zh-TW" dirty="0"/>
              <a:t>. 21</a:t>
            </a:r>
            <a:r>
              <a:rPr lang="zh-TW" altLang="en-US" dirty="0"/>
              <a:t>章</a:t>
            </a:r>
            <a:r>
              <a:rPr lang="en-US" altLang="zh-TW" dirty="0"/>
              <a:t>. 48:14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巴比伦将永远荒凉（赛</a:t>
            </a:r>
            <a:r>
              <a:rPr lang="en-US" altLang="zh-TW" smtClean="0"/>
              <a:t>13:20-22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预提古列之名（赛</a:t>
            </a:r>
            <a:r>
              <a:rPr lang="en-US" altLang="zh-TW" smtClean="0"/>
              <a:t>44:28.45:1,4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古列征服世界（赛</a:t>
            </a:r>
            <a:r>
              <a:rPr lang="en-US" altLang="zh-TW" smtClean="0"/>
              <a:t>41:2-3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古列释放神的百姓（赛</a:t>
            </a:r>
            <a:r>
              <a:rPr lang="en-US" altLang="zh-TW" smtClean="0"/>
              <a:t>45:13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古列下令重建耶路撒冷（赛</a:t>
            </a:r>
            <a:r>
              <a:rPr lang="en-US" altLang="zh-TW" smtClean="0"/>
              <a:t>44:28.45:13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以色列复兴（赛</a:t>
            </a:r>
            <a:r>
              <a:rPr lang="en-US" altLang="zh-TW" smtClean="0"/>
              <a:t>27:12-13.48:20.51:14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以色列的信仰传入埃及及亚述（赛</a:t>
            </a:r>
            <a:r>
              <a:rPr lang="en-US" altLang="zh-TW" smtClean="0"/>
              <a:t>19:18-25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以色列的信仰普及世界（赛</a:t>
            </a:r>
            <a:r>
              <a:rPr lang="en-US" altLang="zh-TW" smtClean="0"/>
              <a:t>27:2-6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推罗人的被掳与复兴（赛</a:t>
            </a:r>
            <a:r>
              <a:rPr lang="en-US" altLang="zh-TW" smtClean="0"/>
              <a:t>23:13-18</a:t>
            </a:r>
            <a:r>
              <a:rPr lang="zh-TW" altLang="en-US" dirty="0"/>
              <a:t>）</a:t>
            </a:r>
          </a:p>
          <a:p>
            <a:r>
              <a:rPr lang="zh-TW" altLang="en-US" smtClean="0"/>
              <a:t>　　以东永远荒凉（赛</a:t>
            </a:r>
            <a:r>
              <a:rPr lang="en-US" altLang="zh-TW" smtClean="0"/>
              <a:t>34:5-17</a:t>
            </a:r>
            <a:r>
              <a:rPr lang="zh-TW" altLang="en-US" dirty="0"/>
              <a:t>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804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817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在圣经中的地位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247775"/>
            <a:ext cx="8596668" cy="4793587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以赛亚书是先知书中最大的一本，有“小圣经”之称，</a:t>
            </a:r>
            <a:endParaRPr lang="en-US" altLang="zh-TW" sz="2400" dirty="0" smtClean="0"/>
          </a:p>
          <a:p>
            <a:r>
              <a:rPr lang="zh-TW" altLang="en-US" sz="2400" dirty="0" smtClean="0"/>
              <a:t>全书有 </a:t>
            </a:r>
            <a:r>
              <a:rPr lang="en-US" altLang="zh-TW" sz="2400" dirty="0" smtClean="0"/>
              <a:t>66</a:t>
            </a:r>
            <a:r>
              <a:rPr lang="en-US" altLang="zh-TW" sz="2400" dirty="0"/>
              <a:t> </a:t>
            </a:r>
            <a:r>
              <a:rPr lang="zh-TW" altLang="en-US" sz="2400" dirty="0"/>
              <a:t>卷，前面 </a:t>
            </a:r>
            <a:r>
              <a:rPr lang="en-US" altLang="zh-TW" sz="2400" dirty="0"/>
              <a:t>39 </a:t>
            </a:r>
            <a:r>
              <a:rPr lang="zh-TW" altLang="en-US" sz="2400" dirty="0" smtClean="0"/>
              <a:t>卷有历史指标与背景，有如圣经中的旧约，论及神的警告与责备，预言选民被掳，并周遭列国的灭亡，多审判信息。</a:t>
            </a:r>
            <a:r>
              <a:rPr lang="zh-CN" altLang="en-US" sz="2400" dirty="0"/>
              <a:t>充分把旧约的特质</a:t>
            </a:r>
            <a:r>
              <a:rPr lang="en-US" altLang="zh-CN" sz="2400" dirty="0"/>
              <a:t>——</a:t>
            </a:r>
            <a:r>
              <a:rPr lang="zh-CN" altLang="en-US" sz="2400" b="1" dirty="0"/>
              <a:t>神公义的审判</a:t>
            </a:r>
            <a:r>
              <a:rPr lang="zh-CN" altLang="en-US" sz="2400" dirty="0"/>
              <a:t>表现出来。</a:t>
            </a:r>
            <a:endParaRPr lang="en-US" altLang="zh-TW" sz="2400" dirty="0" smtClean="0"/>
          </a:p>
          <a:p>
            <a:r>
              <a:rPr lang="zh-TW" altLang="en-US" sz="2400" dirty="0" smtClean="0"/>
              <a:t>后面 </a:t>
            </a:r>
            <a:r>
              <a:rPr lang="en-US" altLang="zh-TW" sz="2400" dirty="0" smtClean="0"/>
              <a:t>27</a:t>
            </a:r>
            <a:r>
              <a:rPr lang="en-US" altLang="zh-TW" sz="2400" dirty="0"/>
              <a:t> </a:t>
            </a:r>
            <a:r>
              <a:rPr lang="zh-TW" altLang="en-US" sz="2400" dirty="0" smtClean="0"/>
              <a:t>卷有如新约，由旷野人声开始，彷佛施洗约翰的呼声为主开路，最后有对新天新地的隐喻，正如新约的启示录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充分显示新约的特质</a:t>
            </a:r>
            <a:r>
              <a:rPr lang="en-US" altLang="zh-CN" sz="2400" dirty="0"/>
              <a:t>——</a:t>
            </a:r>
            <a:r>
              <a:rPr lang="zh-CN" altLang="en-US" sz="2400" b="1" dirty="0"/>
              <a:t>救恩的成全</a:t>
            </a:r>
            <a:r>
              <a:rPr lang="zh-CN" altLang="en-US" sz="2400" dirty="0"/>
              <a:t>，是神安慰苦难中的选民的最佳礼物。</a:t>
            </a:r>
            <a:endParaRPr lang="en-US" altLang="zh-TW" sz="2400" dirty="0" smtClean="0"/>
          </a:p>
          <a:p>
            <a:r>
              <a:rPr lang="zh-TW" altLang="en-US" sz="2400" dirty="0" smtClean="0"/>
              <a:t>论及神的应许与恩典，预言选民将要得到的安慰，拯救，与荣耀，多安慰信息。但其实审判与救恩的信息，是在整本书中交替出现。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8365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读以赛亚书注意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533525"/>
            <a:ext cx="8596668" cy="4507837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见木不见林</a:t>
            </a:r>
            <a:endParaRPr lang="en-US" altLang="zh-CN" dirty="0" smtClean="0"/>
          </a:p>
          <a:p>
            <a:r>
              <a:rPr lang="zh-CN" altLang="en-US" dirty="0" smtClean="0"/>
              <a:t>结合上下文和背景，了解原作的真意，不要错误使用（私意解经）</a:t>
            </a:r>
            <a:endParaRPr lang="en-US" altLang="zh-CN" dirty="0" smtClean="0"/>
          </a:p>
          <a:p>
            <a:r>
              <a:rPr lang="zh-CN" altLang="en-US" dirty="0" smtClean="0"/>
              <a:t>预言有可能是多重的，各种重点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当时的世代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当临的被掳或归回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弥赛亚，圣灵的降临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第二</a:t>
            </a:r>
            <a:r>
              <a:rPr lang="zh-CN" altLang="en-US" dirty="0" smtClean="0"/>
              <a:t>次降临 千年国度和新天新地</a:t>
            </a:r>
            <a:endParaRPr lang="en-US" altLang="zh-CN" dirty="0" smtClean="0"/>
          </a:p>
          <a:p>
            <a:r>
              <a:rPr lang="zh-CN" altLang="en-US" dirty="0"/>
              <a:t>教会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3060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400175"/>
            <a:ext cx="8596668" cy="4641187"/>
          </a:xfrm>
        </p:spPr>
        <p:txBody>
          <a:bodyPr/>
          <a:lstStyle/>
          <a:p>
            <a:r>
              <a:rPr lang="zh-CN" altLang="en-US" dirty="0" smtClean="0"/>
              <a:t>本书是先知在不同时间和场合信息的汇集，基本上按照时间顺序，与</a:t>
            </a:r>
            <a:r>
              <a:rPr lang="zh-CN" altLang="en-US" dirty="0"/>
              <a:t>历史</a:t>
            </a:r>
            <a:r>
              <a:rPr lang="zh-CN" altLang="en-US" dirty="0" smtClean="0"/>
              <a:t>事件息息相关。</a:t>
            </a:r>
            <a:endParaRPr lang="en-US" altLang="zh-CN" dirty="0" smtClean="0"/>
          </a:p>
          <a:p>
            <a:r>
              <a:rPr lang="zh-CN" altLang="en-US" dirty="0" smtClean="0"/>
              <a:t>相辅相成，历史书是先知书的背景，先知书解释历史书的神的美意</a:t>
            </a:r>
            <a:endParaRPr lang="en-US" altLang="zh-CN" dirty="0" smtClean="0"/>
          </a:p>
          <a:p>
            <a:r>
              <a:rPr lang="zh-CN" altLang="en-US" dirty="0"/>
              <a:t>列王</a:t>
            </a:r>
            <a:r>
              <a:rPr lang="zh-CN" altLang="en-US" dirty="0" smtClean="0"/>
              <a:t>纪 下 </a:t>
            </a:r>
            <a:r>
              <a:rPr lang="en-US" altLang="zh-CN" dirty="0" smtClean="0"/>
              <a:t>15-20</a:t>
            </a:r>
          </a:p>
          <a:p>
            <a:r>
              <a:rPr lang="zh-CN" altLang="en-US" dirty="0" smtClean="0"/>
              <a:t>历代志下</a:t>
            </a:r>
            <a:r>
              <a:rPr lang="en-US" altLang="zh-CN" dirty="0" smtClean="0"/>
              <a:t>26-32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1894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神的话语万古常新，每一个时代凡属神的人，都能从神的启示记录中，获得人生的导向与</a:t>
            </a:r>
            <a:r>
              <a:rPr lang="zh-CN" altLang="en-US" dirty="0" smtClean="0"/>
              <a:t>力量</a:t>
            </a:r>
            <a:endParaRPr lang="en-US" altLang="zh-CN" dirty="0"/>
          </a:p>
          <a:p>
            <a:r>
              <a:rPr lang="zh-CN" altLang="en-US" dirty="0" smtClean="0"/>
              <a:t>透过基督这把钥匙，读出神永远的旨意，是我们的生命、生活、与神的关系都得以改变。</a:t>
            </a:r>
            <a:endParaRPr lang="en-US" altLang="zh-CN" dirty="0" smtClean="0"/>
          </a:p>
          <a:p>
            <a:r>
              <a:rPr lang="zh-CN" altLang="en-US" dirty="0"/>
              <a:t>荣神益人</a:t>
            </a:r>
          </a:p>
        </p:txBody>
      </p:sp>
    </p:spTree>
    <p:extLst>
      <p:ext uri="{BB962C8B-B14F-4D97-AF65-F5344CB8AC3E}">
        <p14:creationId xmlns:p14="http://schemas.microsoft.com/office/powerpoint/2010/main" val="18238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457201"/>
            <a:ext cx="8596668" cy="558416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/>
              <a:t>以赛亚书是旧约圣经里，对于弥赛亚和祂的国度预言地最详细的一本书，是旧约圣经里的福音书，是新约圣经被引用最多的一本先知书（超过所有先知书的总和），有人称以赛亚书是第五本福音书。因此以赛亚又被称为“弥赛亚先知”或称为“</a:t>
            </a:r>
            <a:r>
              <a:rPr lang="zh-TW" altLang="en-US" b="1" dirty="0"/>
              <a:t>福音的先知</a:t>
            </a:r>
            <a:r>
              <a:rPr lang="zh-TW" altLang="en-US" dirty="0"/>
              <a:t>”。</a:t>
            </a:r>
            <a:endParaRPr lang="en-US" altLang="zh-TW" dirty="0"/>
          </a:p>
          <a:p>
            <a:r>
              <a:rPr lang="zh-TW" altLang="en-US" dirty="0" smtClean="0"/>
              <a:t>其中</a:t>
            </a:r>
            <a:r>
              <a:rPr lang="en-US" altLang="zh-TW" dirty="0"/>
              <a:t>《</a:t>
            </a:r>
            <a:r>
              <a:rPr lang="zh-TW" altLang="en-US" dirty="0"/>
              <a:t>以賽亞書</a:t>
            </a:r>
            <a:r>
              <a:rPr lang="en-US" altLang="zh-TW" dirty="0"/>
              <a:t>》 </a:t>
            </a:r>
            <a:r>
              <a:rPr lang="zh-TW" altLang="en-US" dirty="0"/>
              <a:t>的著作日期並不是最早的，但是卻被排在后期先知 書之首</a:t>
            </a:r>
          </a:p>
          <a:p>
            <a:r>
              <a:rPr lang="zh-CN" altLang="en-US" dirty="0"/>
              <a:t>以赛亚书无论在神学、预言或文学上，皆居圣经各书卷之冠。就神学而言，此书是系统神学的袖珍本，如神论、创造论、默示论、基督论、圣灵论、天使论、选民论、救赎论及末世论皆在其中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zh-CN" altLang="en-US" dirty="0"/>
              <a:t>以赛亚书内，从撒但起初的反叛至救主的再临统治，书中的神学重点应有尽有</a:t>
            </a:r>
            <a:endParaRPr lang="zh-CN" altLang="en-US" sz="2400" dirty="0"/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15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504825"/>
            <a:ext cx="8596668" cy="5536537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就预言而言，此书具有精细又广博的预言，如耶路撒冷的灭亡、选民的复原、重为喜乐之城；古列的诏准、选民归回、基督的降生、代死、作王等俯拾即是。</a:t>
            </a:r>
          </a:p>
          <a:p>
            <a:r>
              <a:rPr lang="zh-CN" altLang="en-US" dirty="0"/>
              <a:t>就文学而言，书中的遣词用字，被称为言简意赅，词藻瑰丽</a:t>
            </a:r>
            <a:r>
              <a:rPr lang="zh-CN" altLang="en-US" dirty="0" smtClean="0"/>
              <a:t>，</a:t>
            </a:r>
            <a:r>
              <a:rPr lang="zh-CN" altLang="en-US" dirty="0"/>
              <a:t>贝多芬之于乐坛，莎士比亚之于文坛</a:t>
            </a:r>
            <a:r>
              <a:rPr lang="zh-CN" altLang="en-US" dirty="0" smtClean="0"/>
              <a:t>，</a:t>
            </a:r>
            <a:r>
              <a:rPr lang="zh-CN" altLang="en-US" dirty="0"/>
              <a:t>司布真之于</a:t>
            </a:r>
            <a:r>
              <a:rPr lang="zh-CN" altLang="en-US" dirty="0" smtClean="0"/>
              <a:t>讲坛，就</a:t>
            </a:r>
            <a:r>
              <a:rPr lang="zh-CN" altLang="en-US" dirty="0"/>
              <a:t>正如以赛亚先知在先知群中一样，都是空前的</a:t>
            </a:r>
            <a:r>
              <a:rPr lang="zh-CN" altLang="en-US" dirty="0" smtClean="0"/>
              <a:t>。</a:t>
            </a:r>
            <a:r>
              <a:rPr lang="zh-CN" altLang="en-US" dirty="0"/>
              <a:t>精湛动人，文思丰富。</a:t>
            </a:r>
          </a:p>
          <a:p>
            <a:r>
              <a:rPr lang="zh-CN" altLang="en-US" dirty="0"/>
              <a:t>就信息而言，书中有凛然义怒的责备，也有慈母柔声的安慰，有责打、有缠裹。其信息俨如四福音书，所以有人称之为「以赛亚福音」；它的救赎论又彷似罗马书，因此亦有人称它为「</a:t>
            </a:r>
            <a:r>
              <a:rPr lang="zh-CN" altLang="en-US" b="1" dirty="0"/>
              <a:t>旧约的罗马书」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710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91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以赛亚  </a:t>
            </a:r>
            <a:r>
              <a:rPr lang="en-US" altLang="zh-CN" dirty="0"/>
              <a:t>Isaiah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228725"/>
            <a:ext cx="8596668" cy="481263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smtClean="0">
                <a:solidFill>
                  <a:schemeClr val="tx1"/>
                </a:solidFill>
              </a:rPr>
              <a:t>本书的作者是以赛亚。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smtClean="0">
                <a:solidFill>
                  <a:schemeClr val="tx1"/>
                </a:solidFill>
              </a:rPr>
              <a:t>「以赛亚」的意思是耶和华救恩。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smtClean="0">
                <a:solidFill>
                  <a:schemeClr val="tx1"/>
                </a:solidFill>
              </a:rPr>
              <a:t>他尽职有五，六十年之久。他可能是犹大王族，父亲是亚摩斯。根据犹太人的传说，这亚摩斯是乌西雅王的堂兄弟。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smtClean="0">
                <a:solidFill>
                  <a:schemeClr val="tx1"/>
                </a:solidFill>
              </a:rPr>
              <a:t>他的妻子也称为女申言者（八章三节），有两个孩子，一个叫「施亚雅述」，意思是遗民将要归回（七章三节） 。另一儿子叫「玛黑珥色拉勒・哈施罢斯」，意思就是亚述帝国将要掳掠速临，抢夺快到。 </a:t>
            </a: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t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2325" b="13374"/>
          <a:stretch>
            <a:fillRect/>
          </a:stretch>
        </p:blipFill>
        <p:spPr bwMode="auto">
          <a:xfrm>
            <a:off x="0" y="0"/>
            <a:ext cx="4899025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-6349" y="0"/>
            <a:ext cx="4905374" cy="51706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50000"/>
              </a:spcBef>
            </a:pPr>
            <a:r>
              <a:rPr lang="zh-TW" altLang="en-US" sz="2400" smtClean="0">
                <a:solidFill>
                  <a:schemeClr val="bg2"/>
                </a:solidFill>
                <a:ea typeface="超研澤中特圓" pitchFamily="49" charset="-120"/>
              </a:rPr>
              <a:t>犹大与以色列国地图</a:t>
            </a:r>
            <a:endParaRPr lang="zh-TW" altLang="en-US" sz="2400" dirty="0">
              <a:solidFill>
                <a:schemeClr val="bg2"/>
              </a:solidFill>
              <a:ea typeface="超研澤中特圓" pitchFamily="49" charset="-12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895203" y="1827213"/>
            <a:ext cx="1152525" cy="3667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>
                <a:solidFill>
                  <a:schemeClr val="bg2"/>
                </a:solidFill>
                <a:ea typeface="超研澤中特圓" pitchFamily="49" charset="-120"/>
              </a:rPr>
              <a:t>以色列國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98513" y="5830888"/>
            <a:ext cx="1008062" cy="3667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>
                <a:solidFill>
                  <a:schemeClr val="bg2"/>
                </a:solidFill>
                <a:ea typeface="超研澤中特圓" pitchFamily="49" charset="-120"/>
              </a:rPr>
              <a:t>猶大國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79182" y="517065"/>
            <a:ext cx="4456112" cy="614521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269875" indent="-269875"/>
            <a:r>
              <a:rPr lang="zh-TW" altLang="en-US" sz="2800" dirty="0" smtClean="0">
                <a:solidFill>
                  <a:schemeClr val="tx1"/>
                </a:solidFill>
              </a:rPr>
              <a:t>所罗门作王</a:t>
            </a:r>
            <a:r>
              <a:rPr lang="en-US" altLang="zh-TW" sz="2800" dirty="0" smtClean="0">
                <a:solidFill>
                  <a:schemeClr val="tx1"/>
                </a:solidFill>
              </a:rPr>
              <a:t>40</a:t>
            </a:r>
            <a:r>
              <a:rPr lang="zh-TW" altLang="en-US" sz="2800" dirty="0">
                <a:solidFill>
                  <a:schemeClr val="tx1"/>
                </a:solidFill>
              </a:rPr>
              <a:t>年</a:t>
            </a:r>
          </a:p>
          <a:p>
            <a:pPr marL="269875" indent="-269875"/>
            <a:r>
              <a:rPr lang="zh-TW" altLang="en-US" sz="2800" dirty="0" smtClean="0">
                <a:solidFill>
                  <a:schemeClr val="tx1"/>
                </a:solidFill>
              </a:rPr>
              <a:t>堕落导致王国分裂</a:t>
            </a:r>
          </a:p>
          <a:p>
            <a:pPr marL="269875" indent="-269875"/>
            <a:r>
              <a:rPr lang="zh-TW" altLang="en-US" sz="2800" dirty="0" smtClean="0">
                <a:solidFill>
                  <a:schemeClr val="tx1"/>
                </a:solidFill>
              </a:rPr>
              <a:t>北国 以色列</a:t>
            </a:r>
            <a:r>
              <a:rPr lang="zh-TW" altLang="en-US" sz="2400" dirty="0" smtClean="0">
                <a:solidFill>
                  <a:schemeClr val="tx1"/>
                </a:solidFill>
              </a:rPr>
              <a:t>（</a:t>
            </a:r>
            <a:r>
              <a:rPr lang="en-US" altLang="zh-TW" sz="2400" dirty="0">
                <a:solidFill>
                  <a:schemeClr val="tx1"/>
                </a:solidFill>
              </a:rPr>
              <a:t>10</a:t>
            </a:r>
            <a:r>
              <a:rPr lang="zh-TW" altLang="en-US" sz="2400" dirty="0">
                <a:solidFill>
                  <a:schemeClr val="tx1"/>
                </a:solidFill>
              </a:rPr>
              <a:t>支派）</a:t>
            </a:r>
          </a:p>
          <a:p>
            <a:pPr marL="449263" lvl="1" indent="0"/>
            <a:r>
              <a:rPr lang="zh-TW" altLang="en-US" sz="2400" dirty="0" smtClean="0">
                <a:solidFill>
                  <a:schemeClr val="tx1"/>
                </a:solidFill>
              </a:rPr>
              <a:t>从耶罗波安</a:t>
            </a:r>
            <a:r>
              <a:rPr lang="en-US" altLang="zh-TW" sz="2400" dirty="0" smtClean="0">
                <a:solidFill>
                  <a:schemeClr val="tx1"/>
                </a:solidFill>
              </a:rPr>
              <a:t>~</a:t>
            </a:r>
            <a:r>
              <a:rPr lang="zh-TW" altLang="en-US" sz="2400" dirty="0" smtClean="0">
                <a:solidFill>
                  <a:schemeClr val="tx1"/>
                </a:solidFill>
              </a:rPr>
              <a:t>何细亚</a:t>
            </a:r>
          </a:p>
          <a:p>
            <a:pPr marL="449263" lvl="1" indent="0"/>
            <a:r>
              <a:rPr lang="zh-TW" altLang="en-US" sz="2400" dirty="0" smtClean="0">
                <a:solidFill>
                  <a:schemeClr val="tx1"/>
                </a:solidFill>
              </a:rPr>
              <a:t>主</a:t>
            </a:r>
            <a:r>
              <a:rPr lang="zh-TW" altLang="en-US" sz="2400" dirty="0">
                <a:solidFill>
                  <a:schemeClr val="tx1"/>
                </a:solidFill>
              </a:rPr>
              <a:t>前</a:t>
            </a:r>
            <a:r>
              <a:rPr lang="en-US" altLang="zh-TW" sz="2400" dirty="0" smtClean="0">
                <a:solidFill>
                  <a:schemeClr val="tx1"/>
                </a:solidFill>
              </a:rPr>
              <a:t>722</a:t>
            </a:r>
            <a:r>
              <a:rPr lang="zh-TW" altLang="en-US" sz="2400" dirty="0" smtClean="0">
                <a:solidFill>
                  <a:schemeClr val="tx1"/>
                </a:solidFill>
              </a:rPr>
              <a:t>年灭亡</a:t>
            </a:r>
          </a:p>
          <a:p>
            <a:pPr marL="449263" lvl="1" indent="0"/>
            <a:r>
              <a:rPr lang="zh-TW" altLang="en-US" sz="2400" dirty="0" smtClean="0">
                <a:solidFill>
                  <a:schemeClr val="tx1"/>
                </a:solidFill>
              </a:rPr>
              <a:t>被亚述所掳</a:t>
            </a:r>
          </a:p>
          <a:p>
            <a:pPr marL="449263" lvl="1" indent="0"/>
            <a:r>
              <a:rPr lang="zh-TW" altLang="en-US" sz="2400" dirty="0" smtClean="0">
                <a:solidFill>
                  <a:schemeClr val="tx1"/>
                </a:solidFill>
              </a:rPr>
              <a:t>巴比伦灭亚述</a:t>
            </a:r>
            <a:r>
              <a:rPr lang="zh-TW" altLang="en-US" sz="2000" dirty="0" smtClean="0">
                <a:solidFill>
                  <a:schemeClr val="tx1"/>
                </a:solidFill>
              </a:rPr>
              <a:t>（</a:t>
            </a:r>
            <a:r>
              <a:rPr lang="zh-TW" altLang="en-US" sz="2000" dirty="0">
                <a:solidFill>
                  <a:schemeClr val="tx1"/>
                </a:solidFill>
              </a:rPr>
              <a:t>主前</a:t>
            </a:r>
            <a:r>
              <a:rPr lang="en-US" altLang="zh-TW" sz="2000" dirty="0">
                <a:solidFill>
                  <a:schemeClr val="tx1"/>
                </a:solidFill>
              </a:rPr>
              <a:t>612</a:t>
            </a:r>
            <a:r>
              <a:rPr lang="zh-TW" altLang="en-US" sz="2000" dirty="0">
                <a:solidFill>
                  <a:schemeClr val="tx1"/>
                </a:solidFill>
              </a:rPr>
              <a:t>年）</a:t>
            </a:r>
            <a:endParaRPr lang="zh-TW" altLang="en-US" sz="2400" dirty="0">
              <a:solidFill>
                <a:schemeClr val="tx1"/>
              </a:solidFill>
            </a:endParaRPr>
          </a:p>
          <a:p>
            <a:pPr marL="269875" indent="-269875"/>
            <a:r>
              <a:rPr lang="zh-TW" altLang="en-US" sz="2800" dirty="0" smtClean="0">
                <a:solidFill>
                  <a:schemeClr val="tx1"/>
                </a:solidFill>
              </a:rPr>
              <a:t>南国 犹大</a:t>
            </a:r>
            <a:r>
              <a:rPr lang="zh-TW" altLang="en-US" sz="2400" dirty="0" smtClean="0">
                <a:solidFill>
                  <a:schemeClr val="tx1"/>
                </a:solidFill>
              </a:rPr>
              <a:t>（</a:t>
            </a:r>
            <a:r>
              <a:rPr lang="en-US" altLang="zh-TW" sz="2400" dirty="0">
                <a:solidFill>
                  <a:schemeClr val="tx1"/>
                </a:solidFill>
              </a:rPr>
              <a:t>2</a:t>
            </a:r>
            <a:r>
              <a:rPr lang="zh-TW" altLang="en-US" sz="2400" dirty="0">
                <a:solidFill>
                  <a:schemeClr val="tx1"/>
                </a:solidFill>
              </a:rPr>
              <a:t>支派）</a:t>
            </a:r>
          </a:p>
          <a:p>
            <a:pPr marL="449263" lvl="1" indent="0"/>
            <a:r>
              <a:rPr lang="zh-TW" altLang="en-US" sz="2400" dirty="0" smtClean="0">
                <a:solidFill>
                  <a:schemeClr val="tx1"/>
                </a:solidFill>
              </a:rPr>
              <a:t>从罗波安</a:t>
            </a:r>
            <a:r>
              <a:rPr lang="en-US" altLang="zh-TW" sz="2400" dirty="0" smtClean="0">
                <a:solidFill>
                  <a:schemeClr val="tx1"/>
                </a:solidFill>
              </a:rPr>
              <a:t>~</a:t>
            </a:r>
            <a:r>
              <a:rPr lang="zh-TW" altLang="en-US" sz="2400" dirty="0">
                <a:solidFill>
                  <a:schemeClr val="tx1"/>
                </a:solidFill>
              </a:rPr>
              <a:t>西底家</a:t>
            </a:r>
            <a:r>
              <a:rPr lang="zh-TW" altLang="en-US" sz="2000" dirty="0">
                <a:solidFill>
                  <a:schemeClr val="tx1"/>
                </a:solidFill>
              </a:rPr>
              <a:t>（主前</a:t>
            </a:r>
            <a:r>
              <a:rPr lang="en-US" altLang="zh-TW" sz="2000" dirty="0">
                <a:solidFill>
                  <a:schemeClr val="tx1"/>
                </a:solidFill>
              </a:rPr>
              <a:t>587</a:t>
            </a:r>
            <a:r>
              <a:rPr lang="zh-TW" altLang="en-US" sz="2000" dirty="0">
                <a:solidFill>
                  <a:schemeClr val="tx1"/>
                </a:solidFill>
              </a:rPr>
              <a:t>年）</a:t>
            </a:r>
            <a:endParaRPr lang="zh-TW" altLang="en-US" sz="2400" dirty="0">
              <a:solidFill>
                <a:schemeClr val="tx1"/>
              </a:solidFill>
            </a:endParaRPr>
          </a:p>
          <a:p>
            <a:pPr marL="449263" lvl="1" indent="0"/>
            <a:r>
              <a:rPr lang="zh-TW" altLang="en-US" sz="2400" dirty="0">
                <a:solidFill>
                  <a:schemeClr val="tx1"/>
                </a:solidFill>
              </a:rPr>
              <a:t>主前</a:t>
            </a:r>
            <a:r>
              <a:rPr lang="en-US" altLang="zh-TW" sz="2400" dirty="0" smtClean="0">
                <a:solidFill>
                  <a:schemeClr val="tx1"/>
                </a:solidFill>
              </a:rPr>
              <a:t>606</a:t>
            </a:r>
            <a:r>
              <a:rPr lang="zh-TW" altLang="en-US" sz="2400" dirty="0" smtClean="0">
                <a:solidFill>
                  <a:schemeClr val="tx1"/>
                </a:solidFill>
              </a:rPr>
              <a:t>年灭亡</a:t>
            </a:r>
            <a:r>
              <a:rPr lang="zh-TW" altLang="en-US" sz="2000" dirty="0" smtClean="0">
                <a:solidFill>
                  <a:schemeClr val="tx1"/>
                </a:solidFill>
              </a:rPr>
              <a:t>（约雅敬作王）</a:t>
            </a:r>
            <a:endParaRPr lang="zh-TW" altLang="en-US" sz="2400" dirty="0">
              <a:solidFill>
                <a:schemeClr val="tx1"/>
              </a:solidFill>
            </a:endParaRPr>
          </a:p>
          <a:p>
            <a:pPr marL="449263" lvl="1" indent="0"/>
            <a:r>
              <a:rPr lang="zh-TW" altLang="en-US" sz="2400" dirty="0" smtClean="0">
                <a:solidFill>
                  <a:schemeClr val="tx1"/>
                </a:solidFill>
              </a:rPr>
              <a:t>被掳共七十年</a:t>
            </a:r>
            <a:endParaRPr lang="zh-TW" altLang="en-US" dirty="0">
              <a:solidFill>
                <a:schemeClr val="tx1"/>
              </a:solidFill>
            </a:endParaRPr>
          </a:p>
          <a:p>
            <a:pPr marL="449263" lvl="1" indent="0"/>
            <a:r>
              <a:rPr lang="zh-TW" altLang="en-US" sz="2400" dirty="0" smtClean="0">
                <a:solidFill>
                  <a:schemeClr val="tx1"/>
                </a:solidFill>
              </a:rPr>
              <a:t>巴比伦被玛代波斯所灭</a:t>
            </a:r>
          </a:p>
          <a:p>
            <a:pPr marL="269875" indent="-269875"/>
            <a:r>
              <a:rPr lang="zh-TW" altLang="en-US" sz="2800" dirty="0" smtClean="0">
                <a:solidFill>
                  <a:schemeClr val="tx1"/>
                </a:solidFill>
              </a:rPr>
              <a:t>波斯王古列下诏</a:t>
            </a:r>
            <a:r>
              <a:rPr lang="zh-TW" altLang="en-US" sz="2000" dirty="0" smtClean="0">
                <a:solidFill>
                  <a:schemeClr val="tx1"/>
                </a:solidFill>
              </a:rPr>
              <a:t>（</a:t>
            </a:r>
            <a:r>
              <a:rPr lang="zh-TW" altLang="en-US" sz="2000" dirty="0">
                <a:solidFill>
                  <a:schemeClr val="tx1"/>
                </a:solidFill>
              </a:rPr>
              <a:t>主前</a:t>
            </a:r>
            <a:r>
              <a:rPr lang="en-US" altLang="zh-TW" sz="2000" dirty="0">
                <a:solidFill>
                  <a:schemeClr val="tx1"/>
                </a:solidFill>
              </a:rPr>
              <a:t>539</a:t>
            </a:r>
            <a:r>
              <a:rPr lang="zh-TW" altLang="en-US" sz="2000" dirty="0">
                <a:solidFill>
                  <a:schemeClr val="tx1"/>
                </a:solidFill>
              </a:rPr>
              <a:t>年）</a:t>
            </a:r>
            <a:endParaRPr lang="zh-TW" altLang="en-US" sz="2400" dirty="0">
              <a:solidFill>
                <a:schemeClr val="tx1"/>
              </a:solidFill>
            </a:endParaRPr>
          </a:p>
          <a:p>
            <a:pPr marL="269875" indent="-269875"/>
            <a:r>
              <a:rPr lang="zh-TW" altLang="en-US" sz="2800" dirty="0" smtClean="0">
                <a:solidFill>
                  <a:schemeClr val="tx1"/>
                </a:solidFill>
              </a:rPr>
              <a:t>被掳归回</a:t>
            </a:r>
            <a:r>
              <a:rPr lang="zh-TW" altLang="en-US" sz="2000" dirty="0" smtClean="0">
                <a:solidFill>
                  <a:schemeClr val="tx1"/>
                </a:solidFill>
              </a:rPr>
              <a:t>（</a:t>
            </a:r>
            <a:r>
              <a:rPr lang="zh-TW" altLang="en-US" sz="2000" dirty="0">
                <a:solidFill>
                  <a:schemeClr val="tx1"/>
                </a:solidFill>
              </a:rPr>
              <a:t>主前</a:t>
            </a:r>
            <a:r>
              <a:rPr lang="en-US" altLang="zh-TW" sz="2000" dirty="0">
                <a:solidFill>
                  <a:schemeClr val="tx1"/>
                </a:solidFill>
              </a:rPr>
              <a:t>537</a:t>
            </a:r>
            <a:r>
              <a:rPr lang="zh-TW" altLang="en-US" sz="2000" dirty="0">
                <a:solidFill>
                  <a:schemeClr val="tx1"/>
                </a:solidFill>
              </a:rPr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20501371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 descr="http://zhsw.org/123/p/%E5%9C%A3%E7%BB%8F%E5%9B%BE%E7%89%87/%E5%9C%A3%E7%BB%8F%E5%9C%B0%E5%9B%BE/02%E5%8D%81%E4%BA%8C%E6%94%AF%E6%B4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50"/>
            <a:ext cx="5114925" cy="68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zhsw.org/123/p/%E5%9C%A3%E7%BB%8F%E5%9B%BE%E7%89%87/%E5%9C%A3%E7%BB%8F%E5%9C%B0%E5%9B%BE/02%E4%BB%A5%E8%89%B2%E5%88%97%E5%9B%BD%EF%BC%88%E5%A4%A7%E5%8D%AB%E3%80%81%E6%89%80%E7%BD%97%E9%97%A8%EF%BC%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259" y="0"/>
            <a:ext cx="6176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zhsw.org/123/p/%E5%9C%A3%E7%BB%8F%E5%9B%BE%E7%89%87/%E5%9C%A3%E7%BB%8F%E5%9C%B0%E5%9B%BE/02%E4%BA%9A%E8%BF%B0%E7%9B%9B%E6%97%B6%E7%89%88%E5%9B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65"/>
            <a:ext cx="9058275" cy="692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200025" y="2300289"/>
            <a:ext cx="91440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50850" y="1220789"/>
            <a:ext cx="1255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乌西雅王</a:t>
            </a:r>
          </a:p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在位</a:t>
            </a:r>
            <a:r>
              <a:rPr lang="en-US" altLang="zh-TW" sz="2000"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TW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861464" y="1222376"/>
            <a:ext cx="1255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约坦</a:t>
            </a:r>
          </a:p>
          <a:p>
            <a:pPr algn="ctr"/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在位</a:t>
            </a:r>
            <a:r>
              <a:rPr lang="en-US" altLang="zh-TW" sz="200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TW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464839" y="1220789"/>
            <a:ext cx="12554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亚哈斯</a:t>
            </a:r>
          </a:p>
          <a:p>
            <a:pPr algn="ctr"/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在位</a:t>
            </a:r>
            <a:r>
              <a:rPr lang="en-US" altLang="zh-TW" sz="200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TW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548314" y="1220789"/>
            <a:ext cx="1487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希西家</a:t>
            </a:r>
          </a:p>
          <a:p>
            <a:pPr algn="ctr"/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在位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7931150" y="1220789"/>
            <a:ext cx="1327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玛拿西</a:t>
            </a:r>
          </a:p>
          <a:p>
            <a:pPr algn="ctr"/>
            <a:r>
              <a:rPr lang="zh-TW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</a:t>
            </a: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55</a:t>
            </a:r>
            <a:r>
              <a: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52439" y="2516189"/>
            <a:ext cx="5286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国家富强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316038" y="2516189"/>
            <a:ext cx="4508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乌西雅王驾崩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884239" y="2516189"/>
            <a:ext cx="3397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以赛亚作先知那一年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1603375" y="208438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2033588" y="2516189"/>
            <a:ext cx="506412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行耶和华眼中看为正的事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2609850" y="2516189"/>
            <a:ext cx="520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国内太平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3330575" y="208438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4916488" y="208438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7796213" y="208438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3330575" y="2516189"/>
            <a:ext cx="4635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行耶和华眼中看为恶的事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7867651" y="2516189"/>
            <a:ext cx="38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暴君</a:t>
            </a: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8301038" y="2516189"/>
            <a:ext cx="4492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拘捕以赛亚</a:t>
            </a:r>
          </a:p>
          <a:p>
            <a:endParaRPr lang="en-US" altLang="zh-TW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8732838" y="2516189"/>
            <a:ext cx="431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trike="sngStrike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以赛亚被锯死</a:t>
            </a:r>
            <a:endParaRPr lang="zh-TW" altLang="en-US" sz="2000" strike="sngStrike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3762376" y="2516189"/>
            <a:ext cx="57626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进贡亚述帝国</a:t>
            </a:r>
            <a:endParaRPr lang="zh-TW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4267200" y="2516189"/>
            <a:ext cx="4333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勉强避免侵略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4700588" y="2516189"/>
            <a:ext cx="431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亚述王进军侵略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5132389" y="2516189"/>
            <a:ext cx="5032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北国以色列被毁灭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5995988" y="2516189"/>
            <a:ext cx="431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请以赛亚帮助祷告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6427789" y="2516189"/>
            <a:ext cx="43338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神的使者在夜间杀死亚述军队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5562601" y="2516189"/>
            <a:ext cx="35877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领导百姓专心依靠神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6859588" y="2516189"/>
            <a:ext cx="4318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神显兆头</a:t>
            </a:r>
          </a:p>
          <a:p>
            <a:pPr>
              <a:spcBef>
                <a:spcPct val="50000"/>
              </a:spcBef>
            </a:pPr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病得医治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7292975" y="2516189"/>
            <a:ext cx="4318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将殿里宝物现给巴比伦使者看</a:t>
            </a:r>
            <a:endParaRPr lang="zh-TW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7796213" y="1939926"/>
            <a:ext cx="12239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BC.696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4916487" y="1939926"/>
            <a:ext cx="1150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BC.726</a:t>
            </a: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3332162" y="1939926"/>
            <a:ext cx="11366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BC.742</a:t>
            </a: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1603376" y="1939926"/>
            <a:ext cx="11826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BC.758</a:t>
            </a:r>
          </a:p>
        </p:txBody>
      </p:sp>
      <p:sp>
        <p:nvSpPr>
          <p:cNvPr id="43042" name="Rectangle 34"/>
          <p:cNvSpPr>
            <a:spLocks noGrp="1" noRot="1" noChangeArrowheads="1"/>
          </p:cNvSpPr>
          <p:nvPr>
            <p:ph type="title"/>
          </p:nvPr>
        </p:nvSpPr>
        <p:spPr>
          <a:xfrm>
            <a:off x="668338" y="95250"/>
            <a:ext cx="8229600" cy="850900"/>
          </a:xfrm>
          <a:noFill/>
          <a:ln/>
        </p:spPr>
        <p:txBody>
          <a:bodyPr/>
          <a:lstStyle/>
          <a:p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以赛亚生活历史</a:t>
            </a:r>
            <a:endParaRPr lang="zh-TW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252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637</TotalTime>
  <Words>1367</Words>
  <Application>Microsoft Office PowerPoint</Application>
  <PresentationFormat>宽屏</PresentationFormat>
  <Paragraphs>198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微軟正黑體</vt:lpstr>
      <vt:lpstr>超研澤中特圓</vt:lpstr>
      <vt:lpstr>方正姚体</vt:lpstr>
      <vt:lpstr>微软雅黑</vt:lpstr>
      <vt:lpstr>Arial</vt:lpstr>
      <vt:lpstr>Trebuchet MS</vt:lpstr>
      <vt:lpstr>Wingdings 3</vt:lpstr>
      <vt:lpstr>平面</vt:lpstr>
      <vt:lpstr>以赛亚书</vt:lpstr>
      <vt:lpstr>在圣经中的地位</vt:lpstr>
      <vt:lpstr>PowerPoint 演示文稿</vt:lpstr>
      <vt:lpstr>PowerPoint 演示文稿</vt:lpstr>
      <vt:lpstr>以赛亚  Isaiah </vt:lpstr>
      <vt:lpstr>PowerPoint 演示文稿</vt:lpstr>
      <vt:lpstr>PowerPoint 演示文稿</vt:lpstr>
      <vt:lpstr>PowerPoint 演示文稿</vt:lpstr>
      <vt:lpstr>以赛亚生活历史</vt:lpstr>
      <vt:lpstr>PowerPoint 演示文稿</vt:lpstr>
      <vt:lpstr>PowerPoint 演示文稿</vt:lpstr>
      <vt:lpstr>以赛亚书写作的目的</vt:lpstr>
      <vt:lpstr>以赛亚书架构</vt:lpstr>
      <vt:lpstr>以赛亚书其他</vt:lpstr>
      <vt:lpstr>以赛亚书重要的预言</vt:lpstr>
      <vt:lpstr>PowerPoint 演示文稿</vt:lpstr>
      <vt:lpstr>PowerPoint 演示文稿</vt:lpstr>
      <vt:lpstr>PowerPoint 演示文稿</vt:lpstr>
      <vt:lpstr>PowerPoint 演示文稿</vt:lpstr>
      <vt:lpstr>读以赛亚书注意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以赛亚书</dc:title>
  <dc:creator>max G</dc:creator>
  <cp:lastModifiedBy>max G</cp:lastModifiedBy>
  <cp:revision>47</cp:revision>
  <dcterms:created xsi:type="dcterms:W3CDTF">2017-04-05T22:23:09Z</dcterms:created>
  <dcterms:modified xsi:type="dcterms:W3CDTF">2017-04-29T19:46:08Z</dcterms:modified>
  <cp:contentStatus>最终状态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