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77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7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5072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95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7203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34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989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03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65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3794"/>
            <a:ext cx="8596668" cy="4647569"/>
          </a:xfrm>
        </p:spPr>
        <p:txBody>
          <a:bodyPr>
            <a:normAutofit/>
          </a:bodyPr>
          <a:lstStyle>
            <a:lvl1pPr>
              <a:defRPr sz="3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24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0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67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74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88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8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77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6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55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altLang="zh-CN" dirty="0" smtClean="0"/>
              <a:t>12</a:t>
            </a:r>
            <a:r>
              <a:rPr lang="zh-CN" altLang="en-US" dirty="0"/>
              <a:t>课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752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/>
              <a:t>第四祸哉：犹大的祸哉（赛</a:t>
            </a:r>
            <a:r>
              <a:rPr lang="en-US" altLang="zh-CN" b="1" dirty="0" smtClean="0"/>
              <a:t>30:1-32</a:t>
            </a:r>
            <a:r>
              <a:rPr lang="zh-CN" altLang="en-US" b="1" dirty="0" smtClean="0"/>
              <a:t>）</a:t>
            </a:r>
            <a:r>
              <a:rPr lang="zh-CN" altLang="en-US" b="1" dirty="0"/>
              <a:t/>
            </a:r>
            <a:br>
              <a:rPr lang="zh-CN" altLang="en-US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本章着重与人结盟及与神结盟的对比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en-US" altLang="zh-CN" dirty="0"/>
              <a:t>. </a:t>
            </a:r>
            <a:r>
              <a:rPr lang="zh-CN" altLang="en-US" dirty="0"/>
              <a:t>与埃及结盟的虚无（赛</a:t>
            </a:r>
            <a:r>
              <a:rPr lang="en-US" altLang="zh-CN" dirty="0"/>
              <a:t>30:1-17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>(1)</a:t>
            </a:r>
            <a:r>
              <a:rPr lang="zh-CN" altLang="en-US" dirty="0"/>
              <a:t>责备他们倚恃埃及。</a:t>
            </a:r>
          </a:p>
          <a:p>
            <a:r>
              <a:rPr lang="en-US" altLang="zh-CN" dirty="0"/>
              <a:t>(2)</a:t>
            </a:r>
            <a:r>
              <a:rPr lang="zh-CN" altLang="en-US" dirty="0"/>
              <a:t>责备他们违逆神的话。</a:t>
            </a:r>
          </a:p>
          <a:p>
            <a:r>
              <a:rPr lang="en-US" altLang="zh-CN" dirty="0"/>
              <a:t>(3)</a:t>
            </a:r>
            <a:r>
              <a:rPr lang="zh-CN" altLang="en-US" dirty="0"/>
              <a:t>责备他们藐视拯救。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8997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 descr="eden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6" y="430213"/>
            <a:ext cx="5249863" cy="388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2317393" y="1266826"/>
            <a:ext cx="1327864" cy="84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生命树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Tree of life</a:t>
            </a: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Trebuchet MS" panose="020B0603020202020204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7756060" y="1128713"/>
            <a:ext cx="2499659" cy="12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分别善恶树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Tree of the knowledge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of good and evil</a:t>
            </a: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Trebuchet MS" panose="020B0603020202020204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3429" name="AutoShape 5" descr="Blue tissue paper"/>
          <p:cNvSpPr>
            <a:spLocks noChangeArrowheads="1"/>
          </p:cNvSpPr>
          <p:nvPr/>
        </p:nvSpPr>
        <p:spPr bwMode="auto">
          <a:xfrm>
            <a:off x="2219326" y="3355975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象徵神自己</a:t>
            </a:r>
          </a:p>
        </p:txBody>
      </p:sp>
      <p:sp>
        <p:nvSpPr>
          <p:cNvPr id="103430" name="AutoShape 6" descr="Parchment"/>
          <p:cNvSpPr>
            <a:spLocks noChangeArrowheads="1"/>
          </p:cNvSpPr>
          <p:nvPr/>
        </p:nvSpPr>
        <p:spPr bwMode="auto">
          <a:xfrm>
            <a:off x="6645276" y="3355975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象徵离神独立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3431" name="AutoShape 7" descr="Blue tissue paper"/>
          <p:cNvSpPr>
            <a:spLocks noChangeArrowheads="1"/>
          </p:cNvSpPr>
          <p:nvPr/>
        </p:nvSpPr>
        <p:spPr bwMode="auto">
          <a:xfrm>
            <a:off x="2219326" y="3978275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倚靠神</a:t>
            </a:r>
          </a:p>
        </p:txBody>
      </p:sp>
      <p:sp>
        <p:nvSpPr>
          <p:cNvPr id="103432" name="AutoShape 8" descr="Parchment"/>
          <p:cNvSpPr>
            <a:spLocks noChangeArrowheads="1"/>
          </p:cNvSpPr>
          <p:nvPr/>
        </p:nvSpPr>
        <p:spPr bwMode="auto">
          <a:xfrm>
            <a:off x="6645276" y="3978275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倚靠自己</a:t>
            </a:r>
          </a:p>
        </p:txBody>
      </p:sp>
      <p:sp>
        <p:nvSpPr>
          <p:cNvPr id="103433" name="AutoShape 9" descr="Blue tissue paper"/>
          <p:cNvSpPr>
            <a:spLocks noChangeArrowheads="1"/>
          </p:cNvSpPr>
          <p:nvPr/>
        </p:nvSpPr>
        <p:spPr bwMode="auto">
          <a:xfrm>
            <a:off x="2219326" y="4598988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建立与神的关系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3434" name="AutoShape 10" descr="Parchment"/>
          <p:cNvSpPr>
            <a:spLocks noChangeArrowheads="1"/>
          </p:cNvSpPr>
          <p:nvPr/>
        </p:nvSpPr>
        <p:spPr bwMode="auto">
          <a:xfrm>
            <a:off x="6645276" y="4598988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建立自己的能力</a:t>
            </a:r>
          </a:p>
        </p:txBody>
      </p:sp>
      <p:sp>
        <p:nvSpPr>
          <p:cNvPr id="103435" name="AutoShape 11" descr="Pink tissue paper"/>
          <p:cNvSpPr>
            <a:spLocks noChangeArrowheads="1"/>
          </p:cNvSpPr>
          <p:nvPr/>
        </p:nvSpPr>
        <p:spPr bwMode="auto">
          <a:xfrm>
            <a:off x="2219326" y="5221288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倚靠神</a:t>
            </a:r>
          </a:p>
        </p:txBody>
      </p:sp>
      <p:sp>
        <p:nvSpPr>
          <p:cNvPr id="103436" name="AutoShape 12" descr="Recycled paper"/>
          <p:cNvSpPr>
            <a:spLocks noChangeArrowheads="1"/>
          </p:cNvSpPr>
          <p:nvPr/>
        </p:nvSpPr>
        <p:spPr bwMode="auto">
          <a:xfrm>
            <a:off x="6645276" y="5221288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6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投靠埃及</a:t>
            </a:r>
          </a:p>
        </p:txBody>
      </p:sp>
      <p:sp>
        <p:nvSpPr>
          <p:cNvPr id="103437" name="AutoShape 13" descr="Pink tissue paper"/>
          <p:cNvSpPr>
            <a:spLocks noChangeArrowheads="1"/>
          </p:cNvSpPr>
          <p:nvPr/>
        </p:nvSpPr>
        <p:spPr bwMode="auto">
          <a:xfrm>
            <a:off x="2219326" y="5843588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归回安息</a:t>
            </a:r>
          </a:p>
        </p:txBody>
      </p:sp>
      <p:sp>
        <p:nvSpPr>
          <p:cNvPr id="103438" name="AutoShape 14" descr="Recycled paper"/>
          <p:cNvSpPr>
            <a:spLocks noChangeArrowheads="1"/>
          </p:cNvSpPr>
          <p:nvPr/>
        </p:nvSpPr>
        <p:spPr bwMode="auto">
          <a:xfrm>
            <a:off x="6645276" y="5843588"/>
            <a:ext cx="3071813" cy="584200"/>
          </a:xfrm>
          <a:prstGeom prst="roundRect">
            <a:avLst>
              <a:gd name="adj" fmla="val 16667"/>
            </a:avLst>
          </a:prstGeom>
          <a:blipFill dpi="0" rotWithShape="1">
            <a:blip r:embed="rId6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骑马奔走</a:t>
            </a:r>
          </a:p>
        </p:txBody>
      </p:sp>
    </p:spTree>
    <p:extLst>
      <p:ext uri="{BB962C8B-B14F-4D97-AF65-F5344CB8AC3E}">
        <p14:creationId xmlns:p14="http://schemas.microsoft.com/office/powerpoint/2010/main" val="98566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9" grpId="0" animBg="1"/>
      <p:bldP spid="103430" grpId="0" animBg="1"/>
      <p:bldP spid="103431" grpId="0" animBg="1"/>
      <p:bldP spid="103432" grpId="0" animBg="1"/>
      <p:bldP spid="103433" grpId="0" animBg="1"/>
      <p:bldP spid="103434" grpId="0" animBg="1"/>
      <p:bldP spid="103435" grpId="0" animBg="1"/>
      <p:bldP spid="103436" grpId="0" animBg="1"/>
      <p:bldP spid="103437" grpId="0" animBg="1"/>
      <p:bldP spid="1034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40" name="Picture 16" descr="assyrian empire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27" name="AutoShape 3"/>
          <p:cNvSpPr>
            <a:spLocks noChangeArrowheads="1"/>
          </p:cNvSpPr>
          <p:nvPr/>
        </p:nvSpPr>
        <p:spPr bwMode="auto">
          <a:xfrm>
            <a:off x="2146300" y="4892676"/>
            <a:ext cx="812800" cy="474663"/>
          </a:xfrm>
          <a:prstGeom prst="wedgeRectCallout">
            <a:avLst>
              <a:gd name="adj1" fmla="val 5273"/>
              <a:gd name="adj2" fmla="val -32944"/>
            </a:avLst>
          </a:prstGeom>
          <a:solidFill>
            <a:srgbClr val="A50021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埃及</a:t>
            </a:r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auto">
          <a:xfrm>
            <a:off x="2144714" y="2317751"/>
            <a:ext cx="655637" cy="474663"/>
          </a:xfrm>
          <a:prstGeom prst="wedgeRectCallout">
            <a:avLst>
              <a:gd name="adj1" fmla="val 41042"/>
              <a:gd name="adj2" fmla="val 98162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琐安</a:t>
            </a:r>
          </a:p>
        </p:txBody>
      </p:sp>
      <p:sp>
        <p:nvSpPr>
          <p:cNvPr id="77829" name="Oval 5"/>
          <p:cNvSpPr>
            <a:spLocks noChangeArrowheads="1"/>
          </p:cNvSpPr>
          <p:nvPr/>
        </p:nvSpPr>
        <p:spPr bwMode="auto">
          <a:xfrm>
            <a:off x="2725739" y="3024188"/>
            <a:ext cx="92075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7830" name="AutoShape 6"/>
          <p:cNvSpPr>
            <a:spLocks noChangeArrowheads="1"/>
          </p:cNvSpPr>
          <p:nvPr/>
        </p:nvSpPr>
        <p:spPr bwMode="auto">
          <a:xfrm>
            <a:off x="1560513" y="4197351"/>
            <a:ext cx="901700" cy="474663"/>
          </a:xfrm>
          <a:prstGeom prst="wedgeRectCallout">
            <a:avLst>
              <a:gd name="adj1" fmla="val 30458"/>
              <a:gd name="adj2" fmla="val -84782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哈内斯</a:t>
            </a:r>
          </a:p>
        </p:txBody>
      </p:sp>
      <p:sp>
        <p:nvSpPr>
          <p:cNvPr id="77831" name="Oval 7"/>
          <p:cNvSpPr>
            <a:spLocks noChangeArrowheads="1"/>
          </p:cNvSpPr>
          <p:nvPr/>
        </p:nvSpPr>
        <p:spPr bwMode="auto">
          <a:xfrm>
            <a:off x="2254251" y="3925888"/>
            <a:ext cx="92075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>
            <a:off x="7678738" y="330201"/>
            <a:ext cx="876300" cy="474663"/>
          </a:xfrm>
          <a:prstGeom prst="wedgeRectCallout">
            <a:avLst>
              <a:gd name="adj1" fmla="val -84241"/>
              <a:gd name="adj2" fmla="val -10199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尼尼微</a:t>
            </a:r>
          </a:p>
        </p:txBody>
      </p:sp>
      <p:sp>
        <p:nvSpPr>
          <p:cNvPr id="77833" name="Oval 9"/>
          <p:cNvSpPr>
            <a:spLocks noChangeArrowheads="1"/>
          </p:cNvSpPr>
          <p:nvPr/>
        </p:nvSpPr>
        <p:spPr bwMode="auto">
          <a:xfrm>
            <a:off x="7269164" y="488950"/>
            <a:ext cx="92075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7834" name="AutoShape 10"/>
          <p:cNvSpPr>
            <a:spLocks noChangeArrowheads="1"/>
          </p:cNvSpPr>
          <p:nvPr/>
        </p:nvSpPr>
        <p:spPr bwMode="auto">
          <a:xfrm>
            <a:off x="4357689" y="2784476"/>
            <a:ext cx="1133475" cy="474663"/>
          </a:xfrm>
          <a:prstGeom prst="wedgeRectCallout">
            <a:avLst>
              <a:gd name="adj1" fmla="val -65546"/>
              <a:gd name="adj2" fmla="val -50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耶路撒冷</a:t>
            </a:r>
          </a:p>
        </p:txBody>
      </p:sp>
      <p:sp>
        <p:nvSpPr>
          <p:cNvPr id="77835" name="Oval 11"/>
          <p:cNvSpPr>
            <a:spLocks noChangeArrowheads="1"/>
          </p:cNvSpPr>
          <p:nvPr/>
        </p:nvSpPr>
        <p:spPr bwMode="auto">
          <a:xfrm>
            <a:off x="4087814" y="2711450"/>
            <a:ext cx="92075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7836" name="Rectangle 12" descr="Parchment"/>
          <p:cNvSpPr>
            <a:spLocks noChangeArrowheads="1"/>
          </p:cNvSpPr>
          <p:nvPr/>
        </p:nvSpPr>
        <p:spPr bwMode="auto">
          <a:xfrm>
            <a:off x="6097589" y="5513388"/>
            <a:ext cx="4205287" cy="109696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他们的首领已在琐安；他们的使臣到了哈内斯。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30:4)</a:t>
            </a:r>
          </a:p>
        </p:txBody>
      </p:sp>
      <p:sp>
        <p:nvSpPr>
          <p:cNvPr id="77837" name="Oval 13"/>
          <p:cNvSpPr>
            <a:spLocks noChangeArrowheads="1"/>
          </p:cNvSpPr>
          <p:nvPr/>
        </p:nvSpPr>
        <p:spPr bwMode="auto">
          <a:xfrm>
            <a:off x="2987675" y="3282951"/>
            <a:ext cx="1060450" cy="625475"/>
          </a:xfrm>
          <a:prstGeom prst="ellips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7838" name="AutoShape 14"/>
          <p:cNvSpPr>
            <a:spLocks noChangeArrowheads="1"/>
          </p:cNvSpPr>
          <p:nvPr/>
        </p:nvSpPr>
        <p:spPr bwMode="auto">
          <a:xfrm>
            <a:off x="4194175" y="3465514"/>
            <a:ext cx="877888" cy="731837"/>
          </a:xfrm>
          <a:prstGeom prst="wedgeRectCallout">
            <a:avLst>
              <a:gd name="adj1" fmla="val -85444"/>
              <a:gd name="adj2" fmla="val -33296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艰难困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苦之地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77841" name="AutoShape 17"/>
          <p:cNvSpPr>
            <a:spLocks noChangeArrowheads="1"/>
          </p:cNvSpPr>
          <p:nvPr/>
        </p:nvSpPr>
        <p:spPr bwMode="auto">
          <a:xfrm>
            <a:off x="3024188" y="1563689"/>
            <a:ext cx="914400" cy="1133475"/>
          </a:xfrm>
          <a:prstGeom prst="wedgeRectCallout">
            <a:avLst>
              <a:gd name="adj1" fmla="val -3125"/>
              <a:gd name="adj2" fmla="val 86694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沿海之路被亚述控制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51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animBg="1"/>
      <p:bldP spid="77828" grpId="0" animBg="1"/>
      <p:bldP spid="77830" grpId="0" animBg="1"/>
      <p:bldP spid="77832" grpId="0" animBg="1"/>
      <p:bldP spid="77834" grpId="0" animBg="1"/>
      <p:bldP spid="77836" grpId="0" animBg="1"/>
      <p:bldP spid="77838" grpId="0" animBg="1"/>
      <p:bldP spid="778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981944" y="995364"/>
            <a:ext cx="7004050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你们得救在乎归回安息；你们得力在乎平静安稳。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30:15)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1039094" y="2166939"/>
            <a:ext cx="58166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In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repentance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and rest is your salvation, in quietness and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 trust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 is your strength.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985120" y="3465514"/>
            <a:ext cx="725963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你们得救在乎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悔改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安息；你们的力量在于安静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信靠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。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srgbClr val="EBEBEB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265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7" grpId="0"/>
      <p:bldP spid="798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2. </a:t>
            </a:r>
            <a:r>
              <a:rPr lang="zh-CN" altLang="en-US" dirty="0"/>
              <a:t>与神结盟的福祉（赛</a:t>
            </a:r>
            <a:r>
              <a:rPr lang="en-US" altLang="zh-CN" dirty="0"/>
              <a:t>30:18-26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3" y="1393793"/>
            <a:ext cx="9010131" cy="5196787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a. </a:t>
            </a:r>
            <a:r>
              <a:rPr lang="zh-CN" altLang="en-US" dirty="0"/>
              <a:t>属灵的（赛</a:t>
            </a:r>
            <a:r>
              <a:rPr lang="en-US" altLang="zh-CN" dirty="0"/>
              <a:t>30:18-22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这</a:t>
            </a:r>
            <a:r>
              <a:rPr lang="zh-CN" altLang="en-US" dirty="0"/>
              <a:t>节可成为全书的钥</a:t>
            </a:r>
            <a:r>
              <a:rPr lang="zh-CN" altLang="en-US" dirty="0" smtClean="0"/>
              <a:t>节。</a:t>
            </a:r>
            <a:r>
              <a:rPr lang="zh-CN" altLang="en-US" dirty="0"/>
              <a:t>先知指出与神结盟，在属灵、属地和属国家三方面，福泽无穷。在属灵方面，神必向选民施恩，他是施怜悯、又公平、又应允人祈求的神（赛</a:t>
            </a:r>
            <a:r>
              <a:rPr lang="en-US" altLang="zh-CN" dirty="0"/>
              <a:t>30:18-19</a:t>
            </a:r>
            <a:r>
              <a:rPr lang="zh-CN" altLang="en-US" dirty="0"/>
              <a:t>），虽曾审判他们，但艰难困苦有如教师，教导他们行在正道上（赛</a:t>
            </a:r>
            <a:r>
              <a:rPr lang="en-US" altLang="zh-CN" dirty="0"/>
              <a:t>30:20-21</a:t>
            </a:r>
            <a:r>
              <a:rPr lang="zh-CN" altLang="en-US" dirty="0"/>
              <a:t>），所以他们需弃掉所有假神，假神是没用的（赛</a:t>
            </a:r>
            <a:r>
              <a:rPr lang="en-US" altLang="zh-CN" dirty="0"/>
              <a:t>30:22</a:t>
            </a:r>
            <a:r>
              <a:rPr lang="zh-CN" altLang="en-US" dirty="0"/>
              <a:t>）。</a:t>
            </a:r>
          </a:p>
          <a:p>
            <a:r>
              <a:rPr lang="en-US" altLang="zh-CN" dirty="0"/>
              <a:t>b. </a:t>
            </a:r>
            <a:r>
              <a:rPr lang="zh-CN" altLang="en-US" dirty="0"/>
              <a:t>属地的（赛</a:t>
            </a:r>
            <a:r>
              <a:rPr lang="en-US" altLang="zh-CN" dirty="0"/>
              <a:t>30:23-26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属地</a:t>
            </a:r>
            <a:r>
              <a:rPr lang="zh-CN" altLang="en-US" dirty="0"/>
              <a:t>的物质方面。在神的统治下，农产肥美丰盛，田野的牲畜，在宽阔草场上，大大享受，连耕地的畜类也能吃「扬净的」（表示纯净无杂质），及加盐有味的饲料（赛</a:t>
            </a:r>
            <a:r>
              <a:rPr lang="en-US" altLang="zh-CN" dirty="0"/>
              <a:t>30:24</a:t>
            </a:r>
            <a:r>
              <a:rPr lang="zh-CN" altLang="en-US" dirty="0"/>
              <a:t>）。以前杀戮的日子，高台倒塌之地，现在川流河涌，美景回复（赛</a:t>
            </a:r>
            <a:r>
              <a:rPr lang="en-US" altLang="zh-CN" dirty="0"/>
              <a:t>30:5</a:t>
            </a:r>
            <a:r>
              <a:rPr lang="zh-CN" altLang="en-US" dirty="0"/>
              <a:t>）。当神缠裹百姓伤处时，日月增辉，日月像七日的光全放在一天内发光般的炽亮（赛</a:t>
            </a:r>
            <a:r>
              <a:rPr lang="en-US" altLang="zh-CN" dirty="0"/>
              <a:t>30:26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5788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5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051" y="393700"/>
            <a:ext cx="3730625" cy="33416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5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393701"/>
            <a:ext cx="5048250" cy="33432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1925639" y="3887789"/>
            <a:ext cx="8523287" cy="935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耕地的牛和驴驹必吃加盐的料；这料是用木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杴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shovel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)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和杈子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fork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)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扬净的。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30:24)</a:t>
            </a:r>
          </a:p>
        </p:txBody>
      </p:sp>
      <p:sp>
        <p:nvSpPr>
          <p:cNvPr id="106503" name="Rectangle 7"/>
          <p:cNvSpPr>
            <a:spLocks noChangeArrowheads="1"/>
          </p:cNvSpPr>
          <p:nvPr/>
        </p:nvSpPr>
        <p:spPr bwMode="auto">
          <a:xfrm>
            <a:off x="9753600" y="3251201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木</a:t>
            </a: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SimHei" panose="02010609060101010101" pitchFamily="49" charset="-122"/>
                <a:cs typeface="+mn-cs"/>
              </a:rPr>
              <a:t>杴</a:t>
            </a: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4632325" y="3251201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杈子</a:t>
            </a: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2136775" y="4965701"/>
            <a:ext cx="791845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7338" indent="-2873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7338" marR="0" lvl="0" indent="-287338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加盐：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盐含矿物质，又能调味、杀菌，表示牛驴获得上好、洁净的喂养。</a:t>
            </a:r>
          </a:p>
          <a:p>
            <a:pPr marL="287338" marR="0" lvl="0" indent="-287338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用木</a:t>
            </a: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杴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和杈子扬净：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割下的麦稭放久易发霉生菌，用木</a:t>
            </a:r>
            <a:r>
              <a:rPr kumimoji="0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杴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和杈子扬净，可能为了保持其通风和新鲜。</a:t>
            </a:r>
            <a:endParaRPr kumimoji="0" lang="zh-TW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90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393794"/>
            <a:ext cx="9087768" cy="5162281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c. </a:t>
            </a:r>
            <a:r>
              <a:rPr lang="zh-CN" altLang="en-US" dirty="0"/>
              <a:t>属国家的（赛</a:t>
            </a:r>
            <a:r>
              <a:rPr lang="en-US" altLang="zh-CN" dirty="0"/>
              <a:t>30:27-33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在</a:t>
            </a:r>
            <a:r>
              <a:rPr lang="zh-CN" altLang="en-US" dirty="0"/>
              <a:t>国家方面，当神眷顾百姓时，也是他的怒气向选民的仇敌（如亚述从远方来）报复的时候。先知以神显圣的</a:t>
            </a:r>
            <a:r>
              <a:rPr lang="zh-CN" altLang="en-US" dirty="0" smtClean="0"/>
              <a:t>词汇，</a:t>
            </a:r>
            <a:r>
              <a:rPr lang="zh-CN" altLang="en-US" dirty="0"/>
              <a:t>形容神的怒气，如火烧、如密烟上腾、如涨溢河水、如筛箩、如无辔头勒住的马嚼环，到处乱走。这些词藻华丽过人，神的审判是彻底的（赛</a:t>
            </a:r>
            <a:r>
              <a:rPr lang="en-US" altLang="zh-CN" dirty="0"/>
              <a:t>30:27-18</a:t>
            </a:r>
            <a:r>
              <a:rPr lang="zh-CN" altLang="en-US" dirty="0"/>
              <a:t>）。审判过去后，祝福临到选民，如人欢庆喜节一样，「欢乐笙歌到处扬」（赛</a:t>
            </a:r>
            <a:r>
              <a:rPr lang="en-US" altLang="zh-CN" dirty="0"/>
              <a:t>30:29</a:t>
            </a:r>
            <a:r>
              <a:rPr lang="zh-CN" altLang="en-US" dirty="0"/>
              <a:t>），因神显出他降罚的膀臂，吞灭选民的仇敌（赛</a:t>
            </a:r>
            <a:r>
              <a:rPr lang="en-US" altLang="zh-CN" dirty="0"/>
              <a:t>30:30</a:t>
            </a:r>
            <a:r>
              <a:rPr lang="zh-CN" altLang="en-US" dirty="0"/>
              <a:t>）</a:t>
            </a:r>
            <a:r>
              <a:rPr lang="zh-CN" altLang="en-US" dirty="0" smtClean="0"/>
              <a:t>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在</a:t>
            </a:r>
            <a:r>
              <a:rPr lang="en-US" altLang="zh-CN" dirty="0"/>
              <a:t>30:31-33</a:t>
            </a:r>
            <a:r>
              <a:rPr lang="zh-CN" altLang="en-US" dirty="0"/>
              <a:t>，先知直说犹大的仇敌是亚述人，神将「命定的杖」（比喻惩罚）加在他身上（赛</a:t>
            </a:r>
            <a:r>
              <a:rPr lang="en-US" altLang="zh-CN" dirty="0"/>
              <a:t>30:31-32</a:t>
            </a:r>
            <a:r>
              <a:rPr lang="zh-CN" altLang="en-US" dirty="0"/>
              <a:t>），后果就是在陀斐特谷（耶路撒冷南部欣嫩子谷，焚烧垃圾之处，也是选民先祖献儿女给亚扪火神摩洛之地，参王上</a:t>
            </a:r>
            <a:r>
              <a:rPr lang="en-US" altLang="zh-CN" dirty="0"/>
              <a:t>11:7</a:t>
            </a:r>
            <a:r>
              <a:rPr lang="zh-CN" altLang="en-US" dirty="0"/>
              <a:t>），备好火与柴，等候神「发火」，最后的胜利是属选民的（赛</a:t>
            </a:r>
            <a:r>
              <a:rPr lang="en-US" altLang="zh-CN" dirty="0"/>
              <a:t>30:33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02072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 descr="Brown marble"/>
          <p:cNvSpPr>
            <a:spLocks noChangeArrowheads="1"/>
          </p:cNvSpPr>
          <p:nvPr/>
        </p:nvSpPr>
        <p:spPr bwMode="auto">
          <a:xfrm>
            <a:off x="2219325" y="576264"/>
            <a:ext cx="1682750" cy="69532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经节</a:t>
            </a:r>
          </a:p>
        </p:txBody>
      </p:sp>
      <p:sp>
        <p:nvSpPr>
          <p:cNvPr id="107523" name="Rectangle 3" descr="Brown marble"/>
          <p:cNvSpPr>
            <a:spLocks noChangeArrowheads="1"/>
          </p:cNvSpPr>
          <p:nvPr/>
        </p:nvSpPr>
        <p:spPr bwMode="auto">
          <a:xfrm>
            <a:off x="3937000" y="576264"/>
            <a:ext cx="2376488" cy="69532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要点</a:t>
            </a: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6350001" y="576264"/>
            <a:ext cx="3622675" cy="695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个人应用</a:t>
            </a:r>
          </a:p>
        </p:txBody>
      </p:sp>
      <p:sp>
        <p:nvSpPr>
          <p:cNvPr id="107525" name="Rectangle 5" descr="Newsprint"/>
          <p:cNvSpPr>
            <a:spLocks noChangeArrowheads="1"/>
          </p:cNvSpPr>
          <p:nvPr/>
        </p:nvSpPr>
        <p:spPr bwMode="auto">
          <a:xfrm>
            <a:off x="2219325" y="1309689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30:19</a:t>
            </a:r>
          </a:p>
        </p:txBody>
      </p:sp>
      <p:sp>
        <p:nvSpPr>
          <p:cNvPr id="107526" name="Rectangle 6" descr="Stationery"/>
          <p:cNvSpPr>
            <a:spLocks noChangeArrowheads="1"/>
          </p:cNvSpPr>
          <p:nvPr/>
        </p:nvSpPr>
        <p:spPr bwMode="auto">
          <a:xfrm>
            <a:off x="3937000" y="1309689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归回，求告神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27" name="Rectangle 7" descr="Bouquet"/>
          <p:cNvSpPr>
            <a:spLocks noChangeArrowheads="1"/>
          </p:cNvSpPr>
          <p:nvPr/>
        </p:nvSpPr>
        <p:spPr bwMode="auto">
          <a:xfrm>
            <a:off x="6350001" y="1309689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求告主名而得救</a:t>
            </a:r>
          </a:p>
        </p:txBody>
      </p:sp>
      <p:sp>
        <p:nvSpPr>
          <p:cNvPr id="107528" name="Rectangle 8" descr="Newsprint"/>
          <p:cNvSpPr>
            <a:spLocks noChangeArrowheads="1"/>
          </p:cNvSpPr>
          <p:nvPr/>
        </p:nvSpPr>
        <p:spPr bwMode="auto">
          <a:xfrm>
            <a:off x="2219325" y="2039939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30:20-21</a:t>
            </a:r>
          </a:p>
        </p:txBody>
      </p:sp>
      <p:sp>
        <p:nvSpPr>
          <p:cNvPr id="107529" name="Rectangle 9" descr="Stationery"/>
          <p:cNvSpPr>
            <a:spLocks noChangeArrowheads="1"/>
          </p:cNvSpPr>
          <p:nvPr/>
        </p:nvSpPr>
        <p:spPr bwMode="auto">
          <a:xfrm>
            <a:off x="3937000" y="2039939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教师显现</a:t>
            </a:r>
          </a:p>
        </p:txBody>
      </p:sp>
      <p:sp>
        <p:nvSpPr>
          <p:cNvPr id="107530" name="Rectangle 10" descr="Bouquet"/>
          <p:cNvSpPr>
            <a:spLocks noChangeArrowheads="1"/>
          </p:cNvSpPr>
          <p:nvPr/>
        </p:nvSpPr>
        <p:spPr bwMode="auto">
          <a:xfrm>
            <a:off x="6350001" y="2039939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圣灵内住、引导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31" name="Rectangle 11" descr="Newsprint"/>
          <p:cNvSpPr>
            <a:spLocks noChangeArrowheads="1"/>
          </p:cNvSpPr>
          <p:nvPr/>
        </p:nvSpPr>
        <p:spPr bwMode="auto">
          <a:xfrm>
            <a:off x="2219325" y="2771776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30:22</a:t>
            </a:r>
          </a:p>
        </p:txBody>
      </p:sp>
      <p:sp>
        <p:nvSpPr>
          <p:cNvPr id="107532" name="Rectangle 12" descr="Stationery"/>
          <p:cNvSpPr>
            <a:spLocks noChangeArrowheads="1"/>
          </p:cNvSpPr>
          <p:nvPr/>
        </p:nvSpPr>
        <p:spPr bwMode="auto">
          <a:xfrm>
            <a:off x="3937000" y="2771776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抛弃偶像</a:t>
            </a:r>
          </a:p>
        </p:txBody>
      </p:sp>
      <p:sp>
        <p:nvSpPr>
          <p:cNvPr id="107533" name="Rectangle 13" descr="Bouquet"/>
          <p:cNvSpPr>
            <a:spLocks noChangeArrowheads="1"/>
          </p:cNvSpPr>
          <p:nvPr/>
        </p:nvSpPr>
        <p:spPr bwMode="auto">
          <a:xfrm>
            <a:off x="6350001" y="2771776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弃绝偶像</a:t>
            </a:r>
          </a:p>
        </p:txBody>
      </p:sp>
      <p:sp>
        <p:nvSpPr>
          <p:cNvPr id="107534" name="Rectangle 14" descr="Newsprint"/>
          <p:cNvSpPr>
            <a:spLocks noChangeArrowheads="1"/>
          </p:cNvSpPr>
          <p:nvPr/>
        </p:nvSpPr>
        <p:spPr bwMode="auto">
          <a:xfrm>
            <a:off x="2219325" y="3503614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30:23a</a:t>
            </a:r>
          </a:p>
        </p:txBody>
      </p:sp>
      <p:sp>
        <p:nvSpPr>
          <p:cNvPr id="107535" name="Rectangle 15" descr="Stationery"/>
          <p:cNvSpPr>
            <a:spLocks noChangeArrowheads="1"/>
          </p:cNvSpPr>
          <p:nvPr/>
        </p:nvSpPr>
        <p:spPr bwMode="auto">
          <a:xfrm>
            <a:off x="3937000" y="3503614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土产蒙福</a:t>
            </a:r>
          </a:p>
        </p:txBody>
      </p:sp>
      <p:sp>
        <p:nvSpPr>
          <p:cNvPr id="107536" name="Rectangle 16" descr="Bouquet"/>
          <p:cNvSpPr>
            <a:spLocks noChangeArrowheads="1"/>
          </p:cNvSpPr>
          <p:nvPr/>
        </p:nvSpPr>
        <p:spPr bwMode="auto">
          <a:xfrm>
            <a:off x="6350001" y="3503614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传扬福音，得人如鱼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37" name="Rectangle 17" descr="Newsprint"/>
          <p:cNvSpPr>
            <a:spLocks noChangeArrowheads="1"/>
          </p:cNvSpPr>
          <p:nvPr/>
        </p:nvSpPr>
        <p:spPr bwMode="auto">
          <a:xfrm>
            <a:off x="2219325" y="4235451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30:23b-24</a:t>
            </a:r>
          </a:p>
        </p:txBody>
      </p:sp>
      <p:sp>
        <p:nvSpPr>
          <p:cNvPr id="107538" name="Rectangle 18" descr="Stationery"/>
          <p:cNvSpPr>
            <a:spLocks noChangeArrowheads="1"/>
          </p:cNvSpPr>
          <p:nvPr/>
        </p:nvSpPr>
        <p:spPr bwMode="auto">
          <a:xfrm>
            <a:off x="3937000" y="4235451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牛驴吃加盐的料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39" name="Rectangle 19" descr="Bouquet"/>
          <p:cNvSpPr>
            <a:spLocks noChangeArrowheads="1"/>
          </p:cNvSpPr>
          <p:nvPr/>
        </p:nvSpPr>
        <p:spPr bwMode="auto">
          <a:xfrm>
            <a:off x="6350001" y="4235451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以新鲜和洁净的话喂养人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40" name="Rectangle 20" descr="Newsprint"/>
          <p:cNvSpPr>
            <a:spLocks noChangeArrowheads="1"/>
          </p:cNvSpPr>
          <p:nvPr/>
        </p:nvSpPr>
        <p:spPr bwMode="auto">
          <a:xfrm>
            <a:off x="2219325" y="4962526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30:25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41" name="Rectangle 21" descr="Stationery"/>
          <p:cNvSpPr>
            <a:spLocks noChangeArrowheads="1"/>
          </p:cNvSpPr>
          <p:nvPr/>
        </p:nvSpPr>
        <p:spPr bwMode="auto">
          <a:xfrm>
            <a:off x="3937000" y="4962526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山陵川流河涌</a:t>
            </a:r>
          </a:p>
        </p:txBody>
      </p:sp>
      <p:sp>
        <p:nvSpPr>
          <p:cNvPr id="107542" name="Rectangle 22" descr="Bouquet"/>
          <p:cNvSpPr>
            <a:spLocks noChangeArrowheads="1"/>
          </p:cNvSpPr>
          <p:nvPr/>
        </p:nvSpPr>
        <p:spPr bwMode="auto">
          <a:xfrm>
            <a:off x="6350001" y="4962526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更大破碎，更多充满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43" name="Rectangle 23" descr="Newsprint"/>
          <p:cNvSpPr>
            <a:spLocks noChangeArrowheads="1"/>
          </p:cNvSpPr>
          <p:nvPr/>
        </p:nvSpPr>
        <p:spPr bwMode="auto">
          <a:xfrm>
            <a:off x="2219325" y="5697539"/>
            <a:ext cx="1682750" cy="6953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30:26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44" name="Rectangle 24" descr="Stationery"/>
          <p:cNvSpPr>
            <a:spLocks noChangeArrowheads="1"/>
          </p:cNvSpPr>
          <p:nvPr/>
        </p:nvSpPr>
        <p:spPr bwMode="auto">
          <a:xfrm>
            <a:off x="3937000" y="5697539"/>
            <a:ext cx="2376488" cy="6953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日月光加强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07545" name="Rectangle 25" descr="Bouquet"/>
          <p:cNvSpPr>
            <a:spLocks noChangeArrowheads="1"/>
          </p:cNvSpPr>
          <p:nvPr/>
        </p:nvSpPr>
        <p:spPr bwMode="auto">
          <a:xfrm>
            <a:off x="6350001" y="5697539"/>
            <a:ext cx="3622675" cy="6953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更多光照，更深医治</a:t>
            </a: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74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9" grpId="0" animBg="1"/>
      <p:bldP spid="107542" grpId="0" animBg="1"/>
      <p:bldP spid="107545" grpId="0" animBg="1"/>
    </p:bldLst>
  </p:timing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372</Words>
  <Application>Microsoft Office PowerPoint</Application>
  <PresentationFormat>宽屏</PresentationFormat>
  <Paragraphs>66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方正姚体</vt:lpstr>
      <vt:lpstr>SimHei</vt:lpstr>
      <vt:lpstr>华文新魏</vt:lpstr>
      <vt:lpstr>微软雅黑</vt:lpstr>
      <vt:lpstr>Arial</vt:lpstr>
      <vt:lpstr>Trebuchet MS</vt:lpstr>
      <vt:lpstr>Wingdings 3</vt:lpstr>
      <vt:lpstr>平面</vt:lpstr>
      <vt:lpstr>第12课</vt:lpstr>
      <vt:lpstr>第四祸哉：犹大的祸哉（赛30:1-32） </vt:lpstr>
      <vt:lpstr>PowerPoint 演示文稿</vt:lpstr>
      <vt:lpstr>PowerPoint 演示文稿</vt:lpstr>
      <vt:lpstr>PowerPoint 演示文稿</vt:lpstr>
      <vt:lpstr>2. 与神结盟的福祉（赛30:18-26）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第12课</dc:title>
  <dc:creator>max G</dc:creator>
  <cp:lastModifiedBy>max G</cp:lastModifiedBy>
  <cp:revision>3</cp:revision>
  <dcterms:created xsi:type="dcterms:W3CDTF">2017-07-12T01:22:54Z</dcterms:created>
  <dcterms:modified xsi:type="dcterms:W3CDTF">2017-07-13T09:02:31Z</dcterms:modified>
</cp:coreProperties>
</file>