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340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2" r:id="rId19"/>
    <p:sldId id="304" r:id="rId20"/>
    <p:sldId id="305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华文新魏" panose="020108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华文新魏" panose="020108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华文新魏" panose="020108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华文新魏" panose="020108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华文新魏" panose="020108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华文新魏" panose="020108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华文新魏" panose="020108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华文新魏" panose="020108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华文新魏" panose="0201080004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74D3-2AFB-4895-9DDF-FE3F62868682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7BC3-0706-4A7E-96E7-F811D6C97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8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BAA1-D7BA-4B5A-832F-E31AAD1EC4D0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9637-A4A2-4F7E-840D-71BF8B6D5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0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7441-4507-426F-9372-A8E23C8A00BF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AD07C-DC2F-433D-93CB-DDFEA61A2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8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BC69-0878-458E-BDD6-C0493C1E0F8C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BAC3-AD6B-48C5-A39A-3ACCA62C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62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8446-3168-4BBB-A7E4-D02D873AB30F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A3A2-7A11-4AB1-BFAC-77C39C66A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82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452B-7D43-4A0E-9ED2-1D8E2337045E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8F38-5692-4F4A-AF9A-0403B7115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40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8013-A049-43D4-8E6D-588A22B5FDFA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495AD-887B-4873-AE1E-749CE99D8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94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FF9B-04B2-45DD-9F2C-4E62932B046C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29A8-0D2F-4CDA-9AFD-96DBE2D54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5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3794"/>
            <a:ext cx="8596668" cy="4647569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358B-A1BB-4E1F-B7F6-F0C9483BC299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7C23-DD55-4C04-BD62-FA77D5848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6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1621-8E93-49FC-8D82-53ECF4F84F2B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B790-E7BF-4C92-BEB6-F83E5BC09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B6FB-48A0-4116-91C1-D5B6D0B58518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FD03-9678-4E63-BEE2-3E236B98E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5340-3B72-4FE7-9637-99567EE9AFE2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9101-314F-42AB-9FEC-70556936C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3630-E6AA-4772-A426-5FF9D03949D7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0372-411A-4CCA-9D19-EFB69EB28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1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ECF8-DF0C-443B-9471-D17F3EA582A8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A5D1-9A8D-4712-9BCD-2BAA5FD03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2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5CA2-9C77-4276-8F25-95908BC107EF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3926A-B9DA-4327-800A-32C671F8F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2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BBDF-36F7-40B0-9ABB-FD8277208760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FE5F-9AFA-43BF-B063-0853345F2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4F310E-2CCA-4FFD-937A-FF347512B31A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81B6D8-AC1E-4C35-A185-E9C8ADFC1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32" r:id="rId11"/>
    <p:sldLayoutId id="2147483727" r:id="rId12"/>
    <p:sldLayoutId id="2147483733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4373" y="4241961"/>
            <a:ext cx="7766936" cy="1646302"/>
          </a:xfrm>
        </p:spPr>
        <p:txBody>
          <a:bodyPr/>
          <a:lstStyle/>
          <a:p>
            <a:pPr algn="l"/>
            <a:r>
              <a:rPr lang="en-US" altLang="zh-CN" sz="4400" dirty="0"/>
              <a:t>【</a:t>
            </a:r>
            <a:r>
              <a:rPr lang="zh-CN" altLang="en-US" sz="4400" dirty="0"/>
              <a:t>赛</a:t>
            </a:r>
            <a:r>
              <a:rPr lang="en-US" altLang="zh-CN" sz="4400" dirty="0"/>
              <a:t>28:16】</a:t>
            </a:r>
            <a:r>
              <a:rPr lang="zh-CN" altLang="en-US" sz="4400" dirty="0"/>
              <a:t>所以主耶和华如此说：“看哪，我在锡安放一块石头作为根基，是试验过的石头，是稳固根基，宝贵的房角石，信靠的人必不着急。</a:t>
            </a:r>
            <a:br>
              <a:rPr lang="zh-CN" altLang="en-US" sz="4400" dirty="0"/>
            </a:b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4068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Parchment"/>
          <p:cNvSpPr>
            <a:spLocks noChangeArrowheads="1"/>
          </p:cNvSpPr>
          <p:nvPr/>
        </p:nvSpPr>
        <p:spPr bwMode="auto">
          <a:xfrm>
            <a:off x="2562225" y="474663"/>
            <a:ext cx="7058025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看哪，我的仆人我所扶持所拣选、心里所喜悦的！我已将我的灵赐给他；他必将公理传给外邦。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他不喧嚷，不扬声，也不使街上听见他的声音。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压伤的芦苇，他不折断；将残的灯火，他不吹灭。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他凭真实将公理传开。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zh-TW" altLang="en-US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82863" y="3170238"/>
            <a:ext cx="680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… He will faithfully bring forth justice. </a:t>
            </a:r>
            <a:r>
              <a:rPr lang="en-US" altLang="zh-TW" sz="2400">
                <a:solidFill>
                  <a:schemeClr val="bg2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(NAS)</a:t>
            </a:r>
            <a:endParaRPr lang="en-US" altLang="zh-CN" sz="2400">
              <a:solidFill>
                <a:schemeClr val="bg2"/>
              </a:solidFill>
              <a:latin typeface="Trebuchet MS" panose="020B0603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12292" name="Rectangle 5" descr="Parchment"/>
          <p:cNvSpPr>
            <a:spLocks noChangeArrowheads="1"/>
          </p:cNvSpPr>
          <p:nvPr/>
        </p:nvSpPr>
        <p:spPr bwMode="auto">
          <a:xfrm>
            <a:off x="2547938" y="3575050"/>
            <a:ext cx="37306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 </a:t>
            </a:r>
            <a:r>
              <a:rPr lang="zh-CN" altLang="en-US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他必信实的伸张正义。</a:t>
            </a:r>
            <a:endParaRPr lang="zh-TW" altLang="en-US" sz="2400">
              <a:solidFill>
                <a:srgbClr val="6633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677863" y="1393825"/>
            <a:ext cx="8596312" cy="4648200"/>
          </a:xfrm>
        </p:spPr>
        <p:txBody>
          <a:bodyPr/>
          <a:lstStyle/>
          <a:p>
            <a:pPr eaLnBrk="1" hangingPunct="1"/>
            <a:r>
              <a:rPr lang="zh-CN" altLang="en-US" sz="3600" smtClean="0"/>
              <a:t>将「公理」传给外邦（赛</a:t>
            </a:r>
            <a:r>
              <a:rPr lang="en-US" altLang="zh-CN" sz="3600" smtClean="0"/>
              <a:t>42:1)</a:t>
            </a:r>
          </a:p>
          <a:p>
            <a:pPr eaLnBrk="1" hangingPunct="1"/>
            <a:r>
              <a:rPr lang="zh-CN" altLang="en-US" sz="3600" smtClean="0"/>
              <a:t>先知接着指出这位仆人怎样履行传公理给外邦的态度，分正反两面。</a:t>
            </a:r>
          </a:p>
          <a:p>
            <a:pPr eaLnBrk="1" hangingPunct="1"/>
            <a:endParaRPr lang="zh-CN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谦卑的不做什么</a:t>
            </a:r>
            <a:endParaRPr lang="zh-CN" altLang="en-US" dirty="0"/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677863" y="1393825"/>
            <a:ext cx="8596312" cy="4648200"/>
          </a:xfrm>
        </p:spPr>
        <p:txBody>
          <a:bodyPr/>
          <a:lstStyle/>
          <a:p>
            <a:pPr eaLnBrk="1" hangingPunct="1"/>
            <a:r>
              <a:rPr lang="en-US" altLang="zh-CN" sz="4400" smtClean="0"/>
              <a:t>(a)</a:t>
            </a:r>
            <a:r>
              <a:rPr lang="zh-CN" altLang="en-US" sz="4400" smtClean="0"/>
              <a:t>他不喧嚷</a:t>
            </a:r>
            <a:endParaRPr lang="en-US" altLang="zh-CN" sz="4400" smtClean="0"/>
          </a:p>
          <a:p>
            <a:pPr eaLnBrk="1" hangingPunct="1"/>
            <a:r>
              <a:rPr lang="en-US" altLang="zh-CN" sz="4400" smtClean="0"/>
              <a:t>(b)</a:t>
            </a:r>
            <a:r>
              <a:rPr lang="zh-CN" altLang="en-US" sz="4400" smtClean="0"/>
              <a:t>他不扬声</a:t>
            </a:r>
            <a:endParaRPr lang="en-US" altLang="zh-CN" sz="4400" smtClean="0"/>
          </a:p>
          <a:p>
            <a:pPr eaLnBrk="1" hangingPunct="1"/>
            <a:r>
              <a:rPr lang="zh-CN" altLang="en-US" sz="4400" smtClean="0"/>
              <a:t> </a:t>
            </a:r>
            <a:r>
              <a:rPr lang="en-US" altLang="zh-CN" sz="4400" smtClean="0"/>
              <a:t>(c)</a:t>
            </a:r>
            <a:r>
              <a:rPr lang="zh-CN" altLang="en-US" sz="4400" smtClean="0"/>
              <a:t>街上没有他的声音</a:t>
            </a:r>
            <a:endParaRPr lang="en-US" altLang="zh-CN" sz="4400" smtClean="0"/>
          </a:p>
          <a:p>
            <a:pPr eaLnBrk="1" hangingPunct="1"/>
            <a:r>
              <a:rPr lang="zh-CN" altLang="en-US" sz="4400" smtClean="0"/>
              <a:t> </a:t>
            </a:r>
            <a:r>
              <a:rPr lang="en-US" altLang="zh-CN" sz="4400" smtClean="0"/>
              <a:t>(d)</a:t>
            </a:r>
            <a:r>
              <a:rPr lang="zh-CN" altLang="en-US" sz="4400" smtClean="0"/>
              <a:t>他不折断压伤的芦苇</a:t>
            </a:r>
            <a:endParaRPr lang="en-US" altLang="zh-CN" sz="4400" smtClean="0"/>
          </a:p>
          <a:p>
            <a:pPr eaLnBrk="1" hangingPunct="1"/>
            <a:r>
              <a:rPr lang="zh-CN" altLang="en-US" sz="4400" smtClean="0"/>
              <a:t> </a:t>
            </a:r>
            <a:r>
              <a:rPr lang="en-US" altLang="zh-CN" sz="4400" smtClean="0"/>
              <a:t>(e)</a:t>
            </a:r>
            <a:r>
              <a:rPr lang="zh-CN" altLang="en-US" sz="4400" smtClean="0"/>
              <a:t>他不吹灭将残的灯火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677863" y="1393825"/>
            <a:ext cx="8596312" cy="4648200"/>
          </a:xfrm>
        </p:spPr>
        <p:txBody>
          <a:bodyPr/>
          <a:lstStyle/>
          <a:p>
            <a:pPr eaLnBrk="1" hangingPunct="1"/>
            <a:r>
              <a:rPr lang="en-US" altLang="zh-CN" sz="4000" smtClean="0"/>
              <a:t>(a)</a:t>
            </a:r>
            <a:r>
              <a:rPr lang="zh-CN" altLang="en-US" sz="4000" smtClean="0"/>
              <a:t>他不遗余力，忠心地将真理传开（赛</a:t>
            </a:r>
            <a:r>
              <a:rPr lang="en-US" altLang="zh-CN" sz="4000" smtClean="0"/>
              <a:t>42:3</a:t>
            </a:r>
            <a:r>
              <a:rPr lang="zh-CN" altLang="en-US" sz="4000" smtClean="0"/>
              <a:t>下）；</a:t>
            </a:r>
            <a:endParaRPr lang="en-US" altLang="zh-CN" sz="4000" smtClean="0"/>
          </a:p>
          <a:p>
            <a:pPr eaLnBrk="1" hangingPunct="1"/>
            <a:r>
              <a:rPr lang="en-US" altLang="zh-CN" sz="4000" smtClean="0"/>
              <a:t>(b)</a:t>
            </a:r>
            <a:r>
              <a:rPr lang="zh-CN" altLang="en-US" sz="4000" smtClean="0"/>
              <a:t>他不灰心</a:t>
            </a:r>
            <a:endParaRPr lang="en-US" altLang="zh-CN" sz="4000" smtClean="0"/>
          </a:p>
          <a:p>
            <a:pPr eaLnBrk="1" hangingPunct="1"/>
            <a:r>
              <a:rPr lang="en-US" altLang="zh-CN" sz="4000" smtClean="0"/>
              <a:t>(c)</a:t>
            </a:r>
            <a:r>
              <a:rPr lang="zh-CN" altLang="en-US" sz="4000" smtClean="0"/>
              <a:t>不丧胆</a:t>
            </a:r>
            <a:endParaRPr lang="en-US" altLang="zh-CN" sz="4000" smtClean="0"/>
          </a:p>
          <a:p>
            <a:pPr eaLnBrk="1" hangingPunct="1"/>
            <a:r>
              <a:rPr lang="zh-CN" altLang="en-US" sz="4000" smtClean="0"/>
              <a:t> </a:t>
            </a:r>
            <a:r>
              <a:rPr lang="en-US" altLang="zh-CN" sz="4000" smtClean="0"/>
              <a:t>(d)</a:t>
            </a:r>
            <a:r>
              <a:rPr lang="zh-CN" altLang="en-US" sz="4000" smtClean="0"/>
              <a:t>直到全地设立神的「公理」（赛</a:t>
            </a:r>
            <a:r>
              <a:rPr lang="en-US" altLang="zh-CN" sz="4000" smtClean="0"/>
              <a:t>42:4</a:t>
            </a:r>
            <a:r>
              <a:rPr lang="zh-CN" altLang="en-US" sz="4000" smtClean="0"/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/>
              <a:t>(2)</a:t>
            </a:r>
            <a:r>
              <a:rPr lang="zh-CN" altLang="en-US" dirty="0"/>
              <a:t>真神的应许（赛</a:t>
            </a:r>
            <a:r>
              <a:rPr lang="en-US" altLang="zh-CN" dirty="0"/>
              <a:t>42:5-9</a:t>
            </a:r>
            <a:r>
              <a:rPr lang="zh-CN" altLang="en-US" dirty="0"/>
              <a:t>）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677863" y="1393825"/>
            <a:ext cx="8596312" cy="4648200"/>
          </a:xfrm>
        </p:spPr>
        <p:txBody>
          <a:bodyPr/>
          <a:lstStyle/>
          <a:p>
            <a:pPr eaLnBrk="1" hangingPunct="1"/>
            <a:r>
              <a:rPr lang="zh-CN" altLang="en-US" sz="3600" smtClean="0"/>
              <a:t>这位真仆的使命，是将神恩传遍万邦</a:t>
            </a:r>
            <a:endParaRPr lang="en-US" altLang="zh-CN" sz="3600" smtClean="0"/>
          </a:p>
          <a:p>
            <a:pPr eaLnBrk="1" hangingPunct="1"/>
            <a:endParaRPr lang="en-US" altLang="zh-CN" sz="3600" smtClean="0"/>
          </a:p>
          <a:p>
            <a:pPr eaLnBrk="1" hangingPunct="1"/>
            <a:r>
              <a:rPr lang="zh-CN" altLang="en-US" sz="3600" smtClean="0"/>
              <a:t> </a:t>
            </a:r>
            <a:r>
              <a:rPr lang="en-US" altLang="zh-CN" sz="3600" smtClean="0"/>
              <a:t>(a)</a:t>
            </a:r>
            <a:r>
              <a:rPr lang="zh-CN" altLang="en-US" sz="3600" smtClean="0"/>
              <a:t>他是创造天地万物的神；</a:t>
            </a:r>
            <a:endParaRPr lang="en-US" altLang="zh-CN" sz="3600" smtClean="0"/>
          </a:p>
          <a:p>
            <a:pPr eaLnBrk="1" hangingPunct="1"/>
            <a:r>
              <a:rPr lang="en-US" altLang="zh-CN" sz="3600" smtClean="0"/>
              <a:t>(b)</a:t>
            </a:r>
            <a:r>
              <a:rPr lang="zh-CN" altLang="en-US" sz="3600" smtClean="0"/>
              <a:t>他是赐生命气息与灵性给人的神（赛</a:t>
            </a:r>
            <a:r>
              <a:rPr lang="en-US" altLang="zh-CN" sz="3600" smtClean="0"/>
              <a:t>42:5</a:t>
            </a:r>
            <a:r>
              <a:rPr lang="zh-CN" altLang="en-US" sz="3600" smtClean="0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神对真仆人的承诺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0413" y="1211263"/>
            <a:ext cx="9324975" cy="5464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神凭公义呼召真</a:t>
            </a:r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仆</a:t>
            </a:r>
            <a:endParaRPr lang="en-US" altLang="zh-CN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ii)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神必搀扶真</a:t>
            </a:r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仆</a:t>
            </a:r>
            <a:endParaRPr lang="en-US" altLang="zh-CN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iii)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神必保守真</a:t>
            </a:r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仆</a:t>
            </a:r>
            <a:endParaRPr lang="en-US" altLang="zh-CN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iv)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神使真仆作选民</a:t>
            </a:r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中保</a:t>
            </a:r>
            <a:endParaRPr lang="en-US" altLang="zh-CN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v)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神使真仆作世界的</a:t>
            </a:r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光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863" y="1393825"/>
            <a:ext cx="9655175" cy="4648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因世人被黑暗的权势弄瞎了眼，囚在属灵的监牢里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先知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继续记载神铁定保证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他的仆人必要完成使命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assyrian empir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96838"/>
            <a:ext cx="7827963" cy="43195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713" y="669925"/>
            <a:ext cx="29083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/>
              <a:t>b. </a:t>
            </a:r>
            <a:r>
              <a:rPr lang="zh-CN" altLang="en-US" dirty="0"/>
              <a:t>先知赞神仆（赛</a:t>
            </a:r>
            <a:r>
              <a:rPr lang="en-US" altLang="zh-CN" dirty="0"/>
              <a:t>42:10-17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965450"/>
            <a:ext cx="3187700" cy="4648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诚邀唱新歌（赛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42:10-13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61" name="Rectangle 6" descr="Parchment"/>
          <p:cNvSpPr>
            <a:spLocks noChangeArrowheads="1"/>
          </p:cNvSpPr>
          <p:nvPr/>
        </p:nvSpPr>
        <p:spPr bwMode="auto">
          <a:xfrm>
            <a:off x="3363913" y="4622800"/>
            <a:ext cx="7826375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航海的和海中所有的，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海岛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和其上的居民，都当向耶和华唱新歌，从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地极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赞美他。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旷野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和其中的城邑，并</a:t>
            </a:r>
            <a:r>
              <a:rPr lang="zh-CN" altLang="en-US" sz="24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基达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人居住的村庄都当扬声；</a:t>
            </a:r>
            <a:r>
              <a:rPr lang="zh-CN" altLang="en-US" sz="24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西拉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的居民当欢呼，在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山顶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上呐喊。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赛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42:10-11)</a:t>
            </a:r>
            <a:endParaRPr lang="en-US" altLang="zh-TW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6426200" y="2527300"/>
            <a:ext cx="804863" cy="438150"/>
          </a:xfrm>
          <a:prstGeom prst="wedgeRectCallout">
            <a:avLst>
              <a:gd name="adj1" fmla="val -41125"/>
              <a:gd name="adj2" fmla="val -1003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基达</a:t>
            </a:r>
            <a:endParaRPr lang="zh-CN" altLang="en-US" sz="20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5403850" y="3525838"/>
            <a:ext cx="804863" cy="438150"/>
          </a:xfrm>
          <a:prstGeom prst="wedgeRectCallout">
            <a:avLst>
              <a:gd name="adj1" fmla="val -33829"/>
              <a:gd name="adj2" fmla="val -989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西拉</a:t>
            </a:r>
            <a:endParaRPr lang="zh-CN" altLang="en-US" sz="20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真神的回应（赛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42:14-17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b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zh-CN" altLang="en-US" dirty="0"/>
          </a:p>
        </p:txBody>
      </p:sp>
      <p:sp>
        <p:nvSpPr>
          <p:cNvPr id="20483" name="Rectangle 4" descr="Parchment"/>
          <p:cNvSpPr>
            <a:spLocks noChangeArrowheads="1"/>
          </p:cNvSpPr>
          <p:nvPr/>
        </p:nvSpPr>
        <p:spPr bwMode="auto">
          <a:xfrm>
            <a:off x="8220075" y="1419225"/>
            <a:ext cx="2752725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8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我要使大山小冈变为荒场，使其上的花草都枯乾；我要使江河变为洲岛，使水池都乾涸。</a:t>
            </a:r>
            <a:r>
              <a:rPr lang="en-US" altLang="zh-CN" sz="28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赛</a:t>
            </a:r>
            <a:r>
              <a:rPr lang="en-US" altLang="zh-CN" sz="28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42:15)</a:t>
            </a:r>
            <a:endParaRPr lang="en-US" altLang="zh-TW" sz="28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484" name="Picture 5" descr="0014222d9850106f79a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1"/>
          <a:stretch>
            <a:fillRect/>
          </a:stretch>
        </p:blipFill>
        <p:spPr bwMode="auto">
          <a:xfrm>
            <a:off x="593725" y="1552575"/>
            <a:ext cx="7480300" cy="4379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/>
              <a:t>c. </a:t>
            </a:r>
            <a:r>
              <a:rPr lang="zh-CN" altLang="en-US" dirty="0"/>
              <a:t>神责罚瞎仆（赛</a:t>
            </a:r>
            <a:r>
              <a:rPr lang="en-US" altLang="zh-CN" dirty="0"/>
              <a:t>42:18-25</a:t>
            </a:r>
            <a:r>
              <a:rPr lang="zh-CN" altLang="en-US" dirty="0"/>
              <a:t>）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677863" y="1393825"/>
            <a:ext cx="8596312" cy="4648200"/>
          </a:xfrm>
        </p:spPr>
        <p:txBody>
          <a:bodyPr/>
          <a:lstStyle/>
          <a:p>
            <a:pPr eaLnBrk="1" hangingPunct="1"/>
            <a:r>
              <a:rPr lang="zh-CN" altLang="en-US" smtClean="0"/>
              <a:t>听若无闻的百姓不但眼瞎，还加上耳聋，更可悲的是他们竟称为「神的仆人」（赛</a:t>
            </a:r>
            <a:r>
              <a:rPr lang="en-US" altLang="zh-CN" smtClean="0"/>
              <a:t>42:18-19</a:t>
            </a:r>
            <a:r>
              <a:rPr lang="zh-CN" altLang="en-US" smtClean="0"/>
              <a:t>）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赛</a:t>
            </a:r>
            <a:r>
              <a:rPr lang="en-US" altLang="zh-CN" dirty="0"/>
              <a:t>9:6】</a:t>
            </a:r>
            <a:r>
              <a:rPr lang="zh-CN" altLang="en-US" dirty="0"/>
              <a:t>因有一婴孩为我们而生，有一子赐给我们。政权必担在他的肩头上。他名称为奇妙、策士、全能的　神、永在的父、和平的君。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2818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四个不同的名称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863" y="1393825"/>
            <a:ext cx="8596312" cy="4648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「我的仆人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」</a:t>
            </a:r>
            <a:endParaRPr lang="en-US" altLang="zh-CN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「我差遣的使者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」</a:t>
            </a:r>
            <a:endParaRPr lang="en-US" altLang="zh-CN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「那与我和好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endParaRPr lang="en-US" altLang="zh-CN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「耶和华的仆人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」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 descr="Parchment"/>
          <p:cNvSpPr>
            <a:spLocks noChangeArrowheads="1"/>
          </p:cNvSpPr>
          <p:nvPr/>
        </p:nvSpPr>
        <p:spPr bwMode="auto">
          <a:xfrm>
            <a:off x="2474913" y="1235075"/>
            <a:ext cx="72072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耶和华因自己公义的缘故，喜欢使律法为大，为尊。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赛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42:21)</a:t>
            </a:r>
            <a:endParaRPr lang="en-US" altLang="zh-TW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555" name="Rectangle 5" descr="Parchment"/>
          <p:cNvSpPr>
            <a:spLocks noChangeArrowheads="1"/>
          </p:cNvSpPr>
          <p:nvPr/>
        </p:nvSpPr>
        <p:spPr bwMode="auto">
          <a:xfrm>
            <a:off x="2474913" y="2879725"/>
            <a:ext cx="6769100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我要向你的圣殿下拜，为你的慈爱和诚实称赞你的名；因你使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你的话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显为大，过于你所应许的（或作：超乎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你的名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声）。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诗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138:2)</a:t>
            </a:r>
            <a:endParaRPr lang="en-US" altLang="zh-TW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2474913" y="4508500"/>
            <a:ext cx="66214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… For You have magnified </a:t>
            </a:r>
            <a:r>
              <a:rPr lang="en-US" altLang="zh-TW" sz="2400">
                <a:solidFill>
                  <a:srgbClr val="FF0000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Your word</a:t>
            </a:r>
            <a:r>
              <a:rPr lang="en-US" altLang="zh-TW" sz="2400">
                <a:solidFill>
                  <a:schemeClr val="accent2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 above all </a:t>
            </a:r>
            <a:r>
              <a:rPr lang="en-US" altLang="zh-TW" sz="2400">
                <a:solidFill>
                  <a:srgbClr val="FF0000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Your name</a:t>
            </a:r>
            <a:r>
              <a:rPr lang="en-US" altLang="zh-TW" sz="2400">
                <a:solidFill>
                  <a:schemeClr val="accent2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.</a:t>
            </a:r>
            <a:r>
              <a:rPr lang="en-US" altLang="zh-TW" sz="2400">
                <a:solidFill>
                  <a:schemeClr val="bg2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 (NKJV)</a:t>
            </a:r>
            <a:endParaRPr lang="en-US" altLang="zh-CN" sz="2400">
              <a:solidFill>
                <a:schemeClr val="bg2"/>
              </a:solidFill>
              <a:latin typeface="Trebuchet MS" panose="020B0603020202020204" pitchFamily="34" charset="0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Parchment"/>
          <p:cNvSpPr>
            <a:spLocks noChangeArrowheads="1"/>
          </p:cNvSpPr>
          <p:nvPr/>
        </p:nvSpPr>
        <p:spPr bwMode="auto">
          <a:xfrm>
            <a:off x="2401888" y="1235075"/>
            <a:ext cx="7535862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但这百姓是被抢被夺的，都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牢笼在坑中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隐藏在狱里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；他们作掠物，无人拯救；作掳物，无人说交还。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赛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42:22)</a:t>
            </a:r>
            <a:endParaRPr lang="en-US" altLang="zh-TW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rcere-mamertino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88"/>
            <a:ext cx="68770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7523163" y="977900"/>
            <a:ext cx="1316037" cy="3651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 flipV="1">
            <a:off x="6718300" y="2332038"/>
            <a:ext cx="2047875" cy="255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6534150" y="3978275"/>
            <a:ext cx="2232025" cy="2190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 flipV="1">
            <a:off x="6242050" y="4929188"/>
            <a:ext cx="2159000" cy="6207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948738" y="7048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大教堂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8839200" y="23495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小教堂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839200" y="39830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上层地牢</a:t>
            </a:r>
            <a:endParaRPr lang="en-US" altLang="zh-TW" sz="2400">
              <a:solidFill>
                <a:schemeClr val="tx1"/>
              </a:solidFill>
              <a:latin typeface="Trebuchet MS" panose="020B0603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8474075" y="536733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下层地牢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5400000">
            <a:off x="5282407" y="2486818"/>
            <a:ext cx="476250" cy="252413"/>
          </a:xfrm>
          <a:prstGeom prst="rightArrow">
            <a:avLst>
              <a:gd name="adj1" fmla="val 50000"/>
              <a:gd name="adj2" fmla="val 471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Trebuchet MS" panose="020B0603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rot="5400000">
            <a:off x="5187157" y="4013993"/>
            <a:ext cx="476250" cy="252413"/>
          </a:xfrm>
          <a:prstGeom prst="rightArrow">
            <a:avLst>
              <a:gd name="adj1" fmla="val 50000"/>
              <a:gd name="adj2" fmla="val 471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Trebuchet MS" panose="020B0603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5613" name="AutoShape 13" descr="Parchment"/>
          <p:cNvSpPr>
            <a:spLocks noChangeArrowheads="1"/>
          </p:cNvSpPr>
          <p:nvPr/>
        </p:nvSpPr>
        <p:spPr bwMode="auto">
          <a:xfrm>
            <a:off x="1670050" y="136525"/>
            <a:ext cx="2816225" cy="109696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保罗和彼得</a:t>
            </a:r>
          </a:p>
          <a:p>
            <a:pPr algn="ctr" eaLnBrk="1" hangingPunct="1"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殉道前被囚的地牢</a:t>
            </a:r>
            <a:endParaRPr lang="zh-TW" altLang="en-US" sz="2400">
              <a:solidFill>
                <a:schemeClr val="tx1"/>
              </a:solidFill>
              <a:latin typeface="Trebuchet MS" panose="020B0603020202020204" pitchFamily="34" charset="0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rcere-mamertino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890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 flipH="1" flipV="1">
            <a:off x="5437188" y="5586413"/>
            <a:ext cx="8778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0" y="1692275"/>
            <a:ext cx="368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上层地牢</a:t>
            </a:r>
            <a:r>
              <a:rPr lang="en-US" altLang="zh-CN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建于主前第七世纪</a:t>
            </a:r>
            <a:r>
              <a:rPr lang="en-US" altLang="zh-CN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6629" name="Picture 5" descr="prision-mamertin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57425"/>
            <a:ext cx="4572000" cy="417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rcere-mamertino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890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5510213" y="5953125"/>
            <a:ext cx="877887" cy="4746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96000" y="3924300"/>
            <a:ext cx="438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下层地牢</a:t>
            </a:r>
            <a:r>
              <a:rPr lang="en-US" altLang="zh-CN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用来拘留等候处决的要犯</a:t>
            </a:r>
            <a:r>
              <a:rPr lang="en-US" altLang="zh-CN" sz="20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7653" name="Picture 5" descr="Mamertine_Priso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/>
          <a:stretch>
            <a:fillRect/>
          </a:stretch>
        </p:blipFill>
        <p:spPr bwMode="auto">
          <a:xfrm>
            <a:off x="6096000" y="4437063"/>
            <a:ext cx="4572000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ome-Csg-013-Mamertine-P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364163" y="1381125"/>
            <a:ext cx="3109912" cy="987425"/>
          </a:xfrm>
          <a:prstGeom prst="wedgeRectCallout">
            <a:avLst>
              <a:gd name="adj1" fmla="val -81495"/>
              <a:gd name="adj2" fmla="val -556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下层地牢唯一的出入口，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囚犯从此洞被扔下来。</a:t>
            </a:r>
            <a:endParaRPr lang="zh-TW" altLang="en-US" sz="2000">
              <a:solidFill>
                <a:schemeClr val="tx1"/>
              </a:solidFill>
              <a:latin typeface="Trebuchet MS" panose="020B0603020202020204" pitchFamily="34" charset="0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ullianum_V-III_s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72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321050" y="6176963"/>
            <a:ext cx="551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将后代添加的圣坛和地板拆除，还原起初样貌。</a:t>
            </a:r>
            <a:endParaRPr lang="zh-TW" altLang="en-US" sz="2000">
              <a:solidFill>
                <a:schemeClr val="tx1"/>
              </a:solidFill>
              <a:latin typeface="Trebuchet MS" panose="020B0603020202020204" pitchFamily="34" charset="0"/>
              <a:ea typeface="SimHei" panose="02010609060101010101" pitchFamily="49" charset="-122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388475" y="3941763"/>
            <a:ext cx="8001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封闭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黑暗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潮湿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脏臭</a:t>
            </a:r>
            <a:endParaRPr lang="zh-TW" altLang="en-US" sz="2400">
              <a:solidFill>
                <a:schemeClr val="bg1"/>
              </a:solidFill>
              <a:latin typeface="Trebuchet MS" panose="020B0603020202020204" pitchFamily="34" charset="0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rcere-mamertino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88"/>
            <a:ext cx="68770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4" descr="Parchment"/>
          <p:cNvSpPr>
            <a:spLocks noChangeArrowheads="1"/>
          </p:cNvSpPr>
          <p:nvPr/>
        </p:nvSpPr>
        <p:spPr bwMode="auto">
          <a:xfrm>
            <a:off x="8437563" y="2441575"/>
            <a:ext cx="21209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但这百姓是被抢被夺的，都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牢笼在坑中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隐藏在狱里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；他们作掠物，无人拯救；作掳物，无人说交还。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赛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42:22)</a:t>
            </a:r>
            <a:endParaRPr lang="en-US" altLang="zh-TW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724" name="Rectangle 15" descr="Parchment"/>
          <p:cNvSpPr>
            <a:spLocks noChangeArrowheads="1"/>
          </p:cNvSpPr>
          <p:nvPr/>
        </p:nvSpPr>
        <p:spPr bwMode="auto">
          <a:xfrm>
            <a:off x="1670050" y="3735388"/>
            <a:ext cx="2268538" cy="3022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愿主怜悯</a:t>
            </a:r>
            <a:r>
              <a:rPr lang="zh-CN" altLang="en-US" sz="20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阿尼色弗</a:t>
            </a:r>
            <a:r>
              <a:rPr lang="zh-CN" altLang="en-US" sz="20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一家的人；因他屡次使我畅快，不以我的锁链为耻，反倒在罗马的时候，殷勤的找我，并且找着了。</a:t>
            </a:r>
            <a:r>
              <a:rPr lang="en-US" altLang="zh-CN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提后</a:t>
            </a:r>
            <a:r>
              <a:rPr lang="en-US" altLang="zh-CN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1:16-17)</a:t>
            </a:r>
            <a:endParaRPr lang="en-US" altLang="zh-TW" sz="20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677863" y="2700338"/>
            <a:ext cx="8596312" cy="1827212"/>
          </a:xfrm>
        </p:spPr>
        <p:txBody>
          <a:bodyPr/>
          <a:lstStyle/>
          <a:p>
            <a:pPr eaLnBrk="1" hangingPunct="1"/>
            <a:r>
              <a:rPr lang="zh-CN" altLang="en-US" smtClean="0"/>
              <a:t>第</a:t>
            </a:r>
            <a:r>
              <a:rPr lang="en-US" altLang="zh-CN" smtClean="0"/>
              <a:t>18</a:t>
            </a:r>
            <a:r>
              <a:rPr lang="zh-CN" altLang="en-US" smtClean="0"/>
              <a:t>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7863" y="4527550"/>
            <a:ext cx="8596312" cy="860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/>
              <a:t>神的仆人──弥赛亚（赛</a:t>
            </a:r>
            <a:r>
              <a:rPr lang="en-US" altLang="zh-CN" dirty="0"/>
              <a:t>42:1-25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863" y="1393825"/>
            <a:ext cx="8596312" cy="4648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「仆人之歌」的四大段经文中（赛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42:1-4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49:1-9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50:4-9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52:13-53:12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这四首「仆人之歌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」弥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赛亚的三重角色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是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先知（如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42:1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是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君王（如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52:15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是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祭司（如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53:12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金字塔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」：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在塔底下是「神理想的仆人以色列国」，中层是「属灵的以色列人」、「敬畏神的余种」，塔尖是「神的弥赛亚」、「神的真仆人」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Newsprint"/>
          <p:cNvSpPr>
            <a:spLocks noChangeArrowheads="1"/>
          </p:cNvSpPr>
          <p:nvPr/>
        </p:nvSpPr>
        <p:spPr bwMode="auto">
          <a:xfrm>
            <a:off x="1697038" y="2132013"/>
            <a:ext cx="1206500" cy="8429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1-9</a:t>
            </a:r>
          </a:p>
        </p:txBody>
      </p:sp>
      <p:sp>
        <p:nvSpPr>
          <p:cNvPr id="7171" name="Rectangle 3" descr="Recycled paper"/>
          <p:cNvSpPr>
            <a:spLocks noChangeArrowheads="1"/>
          </p:cNvSpPr>
          <p:nvPr/>
        </p:nvSpPr>
        <p:spPr bwMode="auto">
          <a:xfrm>
            <a:off x="2940050" y="2132013"/>
            <a:ext cx="5741988" cy="842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仆人之歌：预言基督，显明神的主宰。</a:t>
            </a:r>
            <a:endParaRPr lang="zh-TW" altLang="en-US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172" name="Rectangle 4" descr="Newsprint"/>
          <p:cNvSpPr>
            <a:spLocks noChangeArrowheads="1"/>
          </p:cNvSpPr>
          <p:nvPr/>
        </p:nvSpPr>
        <p:spPr bwMode="auto">
          <a:xfrm>
            <a:off x="1697038" y="3009900"/>
            <a:ext cx="1206500" cy="8429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10-17</a:t>
            </a:r>
          </a:p>
        </p:txBody>
      </p:sp>
      <p:sp>
        <p:nvSpPr>
          <p:cNvPr id="7173" name="Rectangle 5" descr="Recycled paper"/>
          <p:cNvSpPr>
            <a:spLocks noChangeArrowheads="1"/>
          </p:cNvSpPr>
          <p:nvPr/>
        </p:nvSpPr>
        <p:spPr bwMode="auto">
          <a:xfrm>
            <a:off x="2940050" y="3009900"/>
            <a:ext cx="5741988" cy="8429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预言神要领被掳者归回。</a:t>
            </a:r>
            <a:endParaRPr lang="zh-TW" altLang="en-US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174" name="Rectangle 6" descr="Newsprint"/>
          <p:cNvSpPr>
            <a:spLocks noChangeArrowheads="1"/>
          </p:cNvSpPr>
          <p:nvPr/>
        </p:nvSpPr>
        <p:spPr bwMode="auto">
          <a:xfrm>
            <a:off x="1697038" y="3887788"/>
            <a:ext cx="1206500" cy="8429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18-25</a:t>
            </a:r>
          </a:p>
        </p:txBody>
      </p:sp>
      <p:sp>
        <p:nvSpPr>
          <p:cNvPr id="7175" name="Rectangle 7" descr="Recycled paper"/>
          <p:cNvSpPr>
            <a:spLocks noChangeArrowheads="1"/>
          </p:cNvSpPr>
          <p:nvPr/>
        </p:nvSpPr>
        <p:spPr bwMode="auto">
          <a:xfrm>
            <a:off x="2940050" y="3887788"/>
            <a:ext cx="5741988" cy="842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以色列人因不遵行神的道而被掳。</a:t>
            </a:r>
            <a:endParaRPr lang="zh-TW" altLang="en-US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176" name="AutoShape 8" descr="red-marble"/>
          <p:cNvSpPr>
            <a:spLocks noChangeArrowheads="1"/>
          </p:cNvSpPr>
          <p:nvPr/>
        </p:nvSpPr>
        <p:spPr bwMode="auto">
          <a:xfrm>
            <a:off x="527050" y="2132013"/>
            <a:ext cx="1060450" cy="841375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42</a:t>
            </a: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/>
              <a:t>(1)</a:t>
            </a:r>
            <a:r>
              <a:rPr lang="zh-CN" altLang="en-US" dirty="0"/>
              <a:t>真仆的使命（赛</a:t>
            </a:r>
            <a:r>
              <a:rPr lang="en-US" altLang="zh-CN" dirty="0"/>
              <a:t>42:1-4</a:t>
            </a:r>
            <a:r>
              <a:rPr lang="zh-CN" altLang="en-US" dirty="0"/>
              <a:t>）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677863" y="1393825"/>
            <a:ext cx="8596312" cy="4648200"/>
          </a:xfrm>
        </p:spPr>
        <p:txBody>
          <a:bodyPr/>
          <a:lstStyle/>
          <a:p>
            <a:pPr eaLnBrk="1" hangingPunct="1"/>
            <a:r>
              <a:rPr lang="en-US" altLang="zh-CN" sz="4400" smtClean="0"/>
              <a:t>(a)</a:t>
            </a:r>
            <a:r>
              <a:rPr lang="zh-CN" altLang="en-US" sz="4400" smtClean="0"/>
              <a:t>「我的仆人」</a:t>
            </a:r>
            <a:endParaRPr lang="en-US" altLang="zh-CN" sz="4400" smtClean="0"/>
          </a:p>
          <a:p>
            <a:pPr eaLnBrk="1" hangingPunct="1"/>
            <a:r>
              <a:rPr lang="zh-CN" altLang="en-US" sz="4400" smtClean="0"/>
              <a:t> </a:t>
            </a:r>
            <a:r>
              <a:rPr lang="en-US" altLang="zh-CN" sz="4400" smtClean="0"/>
              <a:t>(b)</a:t>
            </a:r>
            <a:r>
              <a:rPr lang="zh-CN" altLang="en-US" sz="4400" smtClean="0"/>
              <a:t>「我所扶持的」</a:t>
            </a:r>
            <a:endParaRPr lang="en-US" altLang="zh-CN" sz="4400" smtClean="0"/>
          </a:p>
          <a:p>
            <a:pPr eaLnBrk="1" hangingPunct="1"/>
            <a:r>
              <a:rPr lang="en-US" altLang="zh-CN" sz="4400" smtClean="0"/>
              <a:t>(c)</a:t>
            </a:r>
            <a:r>
              <a:rPr lang="zh-CN" altLang="en-US" sz="4400" smtClean="0"/>
              <a:t>「我所拣选的」</a:t>
            </a:r>
            <a:endParaRPr lang="en-US" altLang="zh-CN" sz="4400" smtClean="0"/>
          </a:p>
          <a:p>
            <a:pPr eaLnBrk="1" hangingPunct="1"/>
            <a:r>
              <a:rPr lang="zh-CN" altLang="en-US" sz="4400" smtClean="0"/>
              <a:t> </a:t>
            </a:r>
            <a:r>
              <a:rPr lang="en-US" altLang="zh-CN" sz="4400" smtClean="0"/>
              <a:t>(d)</a:t>
            </a:r>
            <a:r>
              <a:rPr lang="zh-CN" altLang="en-US" sz="4400" smtClean="0"/>
              <a:t>「我所喜悦的」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0"/>
          <p:cNvSpPr>
            <a:spLocks noChangeArrowheads="1"/>
          </p:cNvSpPr>
          <p:nvPr/>
        </p:nvSpPr>
        <p:spPr bwMode="auto">
          <a:xfrm>
            <a:off x="2109788" y="2806700"/>
            <a:ext cx="1316037" cy="658813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Trebuchet MS" panose="020B0603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9219" name="Rectangle 5" descr="Parchment"/>
          <p:cNvSpPr>
            <a:spLocks noChangeArrowheads="1"/>
          </p:cNvSpPr>
          <p:nvPr/>
        </p:nvSpPr>
        <p:spPr bwMode="auto">
          <a:xfrm>
            <a:off x="2562225" y="474663"/>
            <a:ext cx="7058025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看哪，我的仆人我所扶持所拣选、心里所喜悦的！我已将我的灵赐给他；他必将公理传给外邦。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zh-TW" altLang="en-US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584450" y="1600200"/>
            <a:ext cx="6913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… He will bring forth justice to the nations. </a:t>
            </a:r>
            <a:r>
              <a:rPr lang="en-US" altLang="zh-TW" sz="2400">
                <a:solidFill>
                  <a:schemeClr val="bg2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(NAS)</a:t>
            </a:r>
          </a:p>
        </p:txBody>
      </p:sp>
      <p:sp>
        <p:nvSpPr>
          <p:cNvPr id="9221" name="Rectangle 7" descr="Parchment"/>
          <p:cNvSpPr>
            <a:spLocks noChangeArrowheads="1"/>
          </p:cNvSpPr>
          <p:nvPr/>
        </p:nvSpPr>
        <p:spPr bwMode="auto">
          <a:xfrm>
            <a:off x="2547938" y="2038350"/>
            <a:ext cx="37306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 </a:t>
            </a:r>
            <a:r>
              <a:rPr lang="zh-CN" altLang="en-US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他必将正义带给列邦。</a:t>
            </a:r>
            <a:endParaRPr lang="zh-TW" altLang="en-US" sz="2400">
              <a:solidFill>
                <a:srgbClr val="6633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222" name="Rectangle 8" descr="Parchment"/>
          <p:cNvSpPr>
            <a:spLocks noChangeArrowheads="1"/>
          </p:cNvSpPr>
          <p:nvPr/>
        </p:nvSpPr>
        <p:spPr bwMode="auto">
          <a:xfrm>
            <a:off x="2565400" y="3487738"/>
            <a:ext cx="7005638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 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我们在天上的父：愿人都尊你的名为圣。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愿你的国降临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；愿你的旨意行在地上，如同行在天上。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太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6:9-10)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耶稣又对他们说：「我实在告诉你们，站在这里的，有人在没尝死味以前，必要看见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神的国大有能力临到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。」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可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9:1)</a:t>
            </a:r>
            <a:endParaRPr lang="zh-TW" altLang="en-US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2236788" y="2917825"/>
            <a:ext cx="9699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chemeClr val="tx1"/>
                </a:solidFill>
                <a:latin typeface="Trebuchet MS" panose="020B0603020202020204" pitchFamily="34" charset="0"/>
                <a:ea typeface="SimHei" panose="02010609060101010101" pitchFamily="49" charset="-122"/>
              </a:rPr>
              <a:t>HOW?</a:t>
            </a:r>
            <a:endParaRPr lang="en-US" altLang="zh-CN" sz="2400">
              <a:solidFill>
                <a:schemeClr val="tx1"/>
              </a:solidFill>
              <a:latin typeface="Trebuchet MS" panose="020B0603020202020204" pitchFamily="34" charset="0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Parchment"/>
          <p:cNvSpPr>
            <a:spLocks noChangeArrowheads="1"/>
          </p:cNvSpPr>
          <p:nvPr/>
        </p:nvSpPr>
        <p:spPr bwMode="auto">
          <a:xfrm>
            <a:off x="2562225" y="474663"/>
            <a:ext cx="70580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看哪，我的仆人我所扶持所拣选、心里所喜悦的！我已将我的灵赐给他；他必将公理传给外邦。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他不喧嚷，不扬声，也不使街上听见他的声音。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zh-TW" altLang="en-US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243" name="Rectangle 13" descr="Green marble"/>
          <p:cNvSpPr>
            <a:spLocks noChangeArrowheads="1"/>
          </p:cNvSpPr>
          <p:nvPr/>
        </p:nvSpPr>
        <p:spPr bwMode="auto">
          <a:xfrm>
            <a:off x="2686050" y="2916238"/>
            <a:ext cx="6738938" cy="6651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耶稣传道时，不要人显露</a:t>
            </a: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祂</a:t>
            </a:r>
            <a:r>
              <a:rPr lang="zh-CN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的身分</a:t>
            </a:r>
            <a:endParaRPr lang="zh-TW" altLang="en-US" sz="240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244" name="Text Box 14"/>
          <p:cNvSpPr txBox="1">
            <a:spLocks noChangeArrowheads="1"/>
          </p:cNvSpPr>
          <p:nvPr/>
        </p:nvSpPr>
        <p:spPr bwMode="auto">
          <a:xfrm>
            <a:off x="2838450" y="3832225"/>
            <a:ext cx="66865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Blip>
                <a:blip r:embed="rId3"/>
              </a:buBlip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时候未到，此时公开</a:t>
            </a: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祂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的身分，会惹来麻烦：</a:t>
            </a:r>
          </a:p>
          <a:p>
            <a:pPr lvl="1" eaLnBrk="1" hangingPunct="1">
              <a:spcAft>
                <a:spcPct val="50000"/>
              </a:spcAft>
              <a:buFontTx/>
              <a:buBlip>
                <a:blip r:embed="rId4"/>
              </a:buBlip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盲目的群众会拥戴</a:t>
            </a: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祂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作王</a:t>
            </a:r>
          </a:p>
          <a:p>
            <a:pPr lvl="1" eaLnBrk="1" hangingPunct="1">
              <a:spcAft>
                <a:spcPct val="50000"/>
              </a:spcAft>
              <a:buFontTx/>
              <a:buBlip>
                <a:blip r:embed="rId4"/>
              </a:buBlip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引来当局的拘捕和处决</a:t>
            </a:r>
          </a:p>
          <a:p>
            <a:pPr eaLnBrk="1" hangingPunct="1">
              <a:spcAft>
                <a:spcPct val="50000"/>
              </a:spcAft>
              <a:buFontTx/>
              <a:buBlip>
                <a:blip r:embed="rId3"/>
              </a:buBlip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此时重在</a:t>
            </a:r>
            <a:r>
              <a:rPr lang="zh-CN" altLang="en-US" sz="240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培养、训练门徒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，以承接未来的使命</a:t>
            </a:r>
            <a:endParaRPr lang="zh-TW" altLang="en-US" sz="240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Parchment"/>
          <p:cNvSpPr>
            <a:spLocks noChangeArrowheads="1"/>
          </p:cNvSpPr>
          <p:nvPr/>
        </p:nvSpPr>
        <p:spPr bwMode="auto">
          <a:xfrm>
            <a:off x="2562225" y="474663"/>
            <a:ext cx="7058025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看哪，我的仆人我所扶持所拣选、心里所喜悦的！我已将我的灵赐给他；他必将公理传给外邦。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他不喧嚷，不扬声，也不使街上听见他的声音。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压伤的芦苇，他不折断；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zh-TW" altLang="en-US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1267" name="Picture 3" descr="broken-r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841625"/>
            <a:ext cx="3509963" cy="233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 descr="Parchment"/>
          <p:cNvSpPr>
            <a:spLocks noChangeArrowheads="1"/>
          </p:cNvSpPr>
          <p:nvPr/>
        </p:nvSpPr>
        <p:spPr bwMode="auto">
          <a:xfrm>
            <a:off x="2565400" y="5403850"/>
            <a:ext cx="7242175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家主</a:t>
            </a:r>
            <a:r>
              <a:rPr lang="en-US" altLang="zh-CN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zh-CN" altLang="en-US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对仆人说：</a:t>
            </a:r>
            <a:r>
              <a:rPr lang="en-US" altLang="zh-CN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CN" altLang="en-US" sz="24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快出去，到城里大街小巷，领那贫穷的、残废的、瞎眼的、瘸腿的来。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』(</a:t>
            </a: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</a:t>
            </a:r>
            <a:r>
              <a:rPr lang="en-US" altLang="zh-CN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14:21)</a:t>
            </a:r>
            <a:endParaRPr lang="en-US" altLang="zh-TW" sz="240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1269" name="Picture 5" descr="stock-footage-extinguishing-olive-oil-clay-ancient-lantern-lamp-flame-in-motion-concept-of-de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/>
          <a:stretch>
            <a:fillRect/>
          </a:stretch>
        </p:blipFill>
        <p:spPr bwMode="auto">
          <a:xfrm>
            <a:off x="6205538" y="2841625"/>
            <a:ext cx="36290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 descr="Parchment"/>
          <p:cNvSpPr>
            <a:spLocks noChangeArrowheads="1"/>
          </p:cNvSpPr>
          <p:nvPr/>
        </p:nvSpPr>
        <p:spPr bwMode="auto">
          <a:xfrm>
            <a:off x="5915025" y="2009775"/>
            <a:ext cx="37306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将残的灯火，他不吹灭。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1490</Words>
  <Application>Microsoft Office PowerPoint</Application>
  <PresentationFormat>宽屏</PresentationFormat>
  <Paragraphs>107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Trebuchet MS</vt:lpstr>
      <vt:lpstr>华文新魏</vt:lpstr>
      <vt:lpstr>Arial</vt:lpstr>
      <vt:lpstr>方正姚体</vt:lpstr>
      <vt:lpstr>微软雅黑</vt:lpstr>
      <vt:lpstr>Wingdings 3</vt:lpstr>
      <vt:lpstr>等线</vt:lpstr>
      <vt:lpstr>SimHei</vt:lpstr>
      <vt:lpstr>平面</vt:lpstr>
      <vt:lpstr>【赛28:16】所以主耶和华如此说：“看哪，我在锡安放一块石头作为根基，是试验过的石头，是稳固根基，宝贵的房角石，信靠的人必不着急。 </vt:lpstr>
      <vt:lpstr>PowerPoint 演示文稿</vt:lpstr>
      <vt:lpstr>第18课</vt:lpstr>
      <vt:lpstr>神的仆人──弥赛亚（赛42:1-25）</vt:lpstr>
      <vt:lpstr>PowerPoint 演示文稿</vt:lpstr>
      <vt:lpstr>(1)真仆的使命（赛42:1-4）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谦卑的不做什么</vt:lpstr>
      <vt:lpstr>PowerPoint 演示文稿</vt:lpstr>
      <vt:lpstr>(2)真神的应许（赛42:5-9）</vt:lpstr>
      <vt:lpstr>神对真仆人的承诺</vt:lpstr>
      <vt:lpstr>PowerPoint 演示文稿</vt:lpstr>
      <vt:lpstr>b. 先知赞神仆（赛42:10-17）</vt:lpstr>
      <vt:lpstr>(2)真神的回应（赛42:14-17） </vt:lpstr>
      <vt:lpstr>c. 神责罚瞎仆（赛42:18-25）</vt:lpstr>
      <vt:lpstr>四个不同的名称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第16课</dc:title>
  <dc:creator>max G</dc:creator>
  <cp:lastModifiedBy>max G</cp:lastModifiedBy>
  <cp:revision>12</cp:revision>
  <dcterms:created xsi:type="dcterms:W3CDTF">2017-08-09T19:28:22Z</dcterms:created>
  <dcterms:modified xsi:type="dcterms:W3CDTF">2017-08-25T00:50:00Z</dcterms:modified>
</cp:coreProperties>
</file>