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2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128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4034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850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1098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85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623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5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654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3794"/>
            <a:ext cx="8596668" cy="4647569"/>
          </a:xfrm>
        </p:spPr>
        <p:txBody>
          <a:bodyPr>
            <a:normAutofit/>
          </a:bodyPr>
          <a:lstStyle>
            <a:lvl1pPr>
              <a:defRPr sz="3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97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33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02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4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403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789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17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206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第</a:t>
            </a:r>
            <a:r>
              <a:rPr lang="en-US" altLang="zh-CN" dirty="0" smtClean="0"/>
              <a:t>26</a:t>
            </a:r>
            <a:r>
              <a:rPr lang="zh-CN" altLang="en-US" dirty="0" smtClean="0"/>
              <a:t>课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/>
              <a:t>真神的呼吁（赛</a:t>
            </a:r>
            <a:r>
              <a:rPr lang="en-US" altLang="zh-CN" b="1" dirty="0"/>
              <a:t>55:1-57:21</a:t>
            </a:r>
            <a:r>
              <a:rPr lang="zh-CN" altLang="en-US" b="1" dirty="0"/>
              <a:t>）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11391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b. </a:t>
            </a:r>
            <a:r>
              <a:rPr lang="zh-CN" altLang="en-US" dirty="0"/>
              <a:t>百姓的罪行（赛</a:t>
            </a:r>
            <a:r>
              <a:rPr lang="en-US" altLang="zh-CN" dirty="0"/>
              <a:t>57:3-13</a:t>
            </a:r>
            <a:r>
              <a:rPr lang="zh-CN" altLang="en-US" dirty="0"/>
              <a:t>）</a:t>
            </a:r>
          </a:p>
          <a:p>
            <a:r>
              <a:rPr lang="zh-CN" altLang="en-US" dirty="0" smtClean="0"/>
              <a:t>百姓领受</a:t>
            </a:r>
            <a:r>
              <a:rPr lang="zh-CN" altLang="en-US" dirty="0"/>
              <a:t>他们的</a:t>
            </a:r>
            <a:r>
              <a:rPr lang="zh-CN" altLang="en-US" dirty="0" smtClean="0"/>
              <a:t>宣判，四</a:t>
            </a:r>
            <a:r>
              <a:rPr lang="zh-CN" altLang="en-US" dirty="0"/>
              <a:t>个字词，形容他们灵性与道德的丑恶：</a:t>
            </a:r>
          </a:p>
          <a:p>
            <a:r>
              <a:rPr lang="en-US" altLang="zh-CN" dirty="0"/>
              <a:t>(1</a:t>
            </a:r>
            <a:r>
              <a:rPr lang="en-US" altLang="zh-CN" dirty="0" smtClean="0"/>
              <a:t>)</a:t>
            </a:r>
            <a:r>
              <a:rPr lang="zh-CN" altLang="en-US" dirty="0" smtClean="0"/>
              <a:t>「</a:t>
            </a:r>
            <a:r>
              <a:rPr lang="zh-CN" altLang="en-US" dirty="0"/>
              <a:t>巫婆的儿子</a:t>
            </a:r>
            <a:r>
              <a:rPr lang="zh-CN" altLang="en-US" dirty="0" smtClean="0"/>
              <a:t>」。</a:t>
            </a:r>
            <a:endParaRPr lang="zh-CN" altLang="en-US" dirty="0"/>
          </a:p>
          <a:p>
            <a:r>
              <a:rPr lang="en-US" altLang="zh-CN" dirty="0"/>
              <a:t>(2)</a:t>
            </a:r>
            <a:r>
              <a:rPr lang="zh-CN" altLang="en-US" dirty="0"/>
              <a:t>「淫乱的种子</a:t>
            </a:r>
            <a:r>
              <a:rPr lang="zh-CN" altLang="en-US" dirty="0" smtClean="0"/>
              <a:t>」。</a:t>
            </a:r>
            <a:endParaRPr lang="zh-CN" altLang="en-US" dirty="0"/>
          </a:p>
          <a:p>
            <a:r>
              <a:rPr lang="en-US" altLang="zh-CN" dirty="0"/>
              <a:t>(3</a:t>
            </a:r>
            <a:r>
              <a:rPr lang="en-US" altLang="zh-CN" dirty="0" smtClean="0"/>
              <a:t>)</a:t>
            </a:r>
            <a:r>
              <a:rPr lang="zh-CN" altLang="en-US" dirty="0" smtClean="0"/>
              <a:t>「</a:t>
            </a:r>
            <a:r>
              <a:rPr lang="zh-CN" altLang="en-US" dirty="0"/>
              <a:t>悖逆的儿女</a:t>
            </a:r>
            <a:r>
              <a:rPr lang="zh-CN" altLang="en-US" dirty="0" smtClean="0"/>
              <a:t>」（赛</a:t>
            </a:r>
            <a:r>
              <a:rPr lang="en-US" altLang="zh-CN" dirty="0"/>
              <a:t>57:4</a:t>
            </a:r>
            <a:r>
              <a:rPr lang="zh-CN" altLang="en-US" dirty="0"/>
              <a:t>）。</a:t>
            </a:r>
          </a:p>
          <a:p>
            <a:r>
              <a:rPr lang="en-US" altLang="zh-CN" dirty="0"/>
              <a:t>(4)</a:t>
            </a:r>
            <a:r>
              <a:rPr lang="zh-CN" altLang="en-US" dirty="0"/>
              <a:t>「虚谎的种类</a:t>
            </a:r>
            <a:r>
              <a:rPr lang="zh-CN" altLang="en-US" dirty="0" smtClean="0"/>
              <a:t>」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4527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仿效异教，膜拜偶像</a:t>
            </a:r>
            <a:r>
              <a:rPr lang="zh-CN" altLang="en-US" dirty="0"/>
              <a:t>，这一切都招惹神的</a:t>
            </a:r>
            <a:r>
              <a:rPr lang="zh-CN" altLang="en-US" dirty="0" smtClean="0"/>
              <a:t>审判。</a:t>
            </a:r>
            <a:endParaRPr lang="en-US" altLang="zh-CN" dirty="0"/>
          </a:p>
          <a:p>
            <a:r>
              <a:rPr lang="zh-CN" altLang="en-US" dirty="0" smtClean="0"/>
              <a:t>神</a:t>
            </a:r>
            <a:r>
              <a:rPr lang="zh-CN" altLang="en-US" dirty="0"/>
              <a:t>要审判</a:t>
            </a:r>
            <a:r>
              <a:rPr lang="zh-CN" altLang="en-US" dirty="0" smtClean="0"/>
              <a:t>他们</a:t>
            </a:r>
            <a:r>
              <a:rPr lang="en-US" altLang="zh-CN" dirty="0" smtClean="0"/>
              <a:t>,</a:t>
            </a:r>
            <a:r>
              <a:rPr lang="zh-CN" altLang="en-US" dirty="0" smtClean="0"/>
              <a:t>为</a:t>
            </a:r>
            <a:r>
              <a:rPr lang="zh-CN" altLang="en-US" dirty="0"/>
              <a:t>要显出选民的公</a:t>
            </a:r>
            <a:r>
              <a:rPr lang="zh-CN" altLang="en-US" dirty="0" smtClean="0"/>
              <a:t>义</a:t>
            </a:r>
            <a:r>
              <a:rPr lang="en-US" altLang="zh-CN" dirty="0" smtClean="0"/>
              <a:t>,</a:t>
            </a:r>
            <a:r>
              <a:rPr lang="zh-CN" altLang="en-US" dirty="0" smtClean="0"/>
              <a:t>他们</a:t>
            </a:r>
            <a:r>
              <a:rPr lang="zh-CN" altLang="en-US" dirty="0"/>
              <a:t>的哀求都没有用处，他们所聚集的偶像，也不能施拯救，如风卷残云一样，被刮散了。惟有那投靠神的，才能承受地土，承受神的</a:t>
            </a:r>
            <a:r>
              <a:rPr lang="zh-CN" altLang="en-US" dirty="0" smtClean="0"/>
              <a:t>产业</a:t>
            </a:r>
            <a:endParaRPr lang="zh-CN" altLang="en-US" dirty="0"/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7706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c. </a:t>
            </a:r>
            <a:r>
              <a:rPr lang="zh-CN" altLang="en-US" dirty="0"/>
              <a:t>神的心愿（赛</a:t>
            </a:r>
            <a:r>
              <a:rPr lang="en-US" altLang="zh-CN" dirty="0"/>
              <a:t>57:14-21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神的百姓上上下下都满身罪污，然而神仍眷顾他们</a:t>
            </a:r>
            <a:r>
              <a:rPr lang="zh-CN" altLang="en-US" dirty="0" smtClean="0"/>
              <a:t>，三个解释</a:t>
            </a:r>
            <a:r>
              <a:rPr lang="zh-CN" altLang="en-US" dirty="0"/>
              <a:t>，神甚愿选民离弃偶像，归回真神，承受地土：</a:t>
            </a:r>
          </a:p>
          <a:p>
            <a:r>
              <a:rPr lang="en-US" altLang="zh-CN" dirty="0"/>
              <a:t>(1)</a:t>
            </a:r>
            <a:r>
              <a:rPr lang="zh-CN" altLang="en-US" dirty="0" smtClean="0"/>
              <a:t>因为神</a:t>
            </a:r>
            <a:r>
              <a:rPr lang="zh-CN" altLang="en-US" dirty="0"/>
              <a:t>不喜悦选民犯罪，愿与痛悔谦卑的人同居，使他们心灵苏醒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en-US" altLang="zh-CN" dirty="0"/>
              <a:t>(2)</a:t>
            </a:r>
            <a:r>
              <a:rPr lang="zh-CN" altLang="en-US" dirty="0" smtClean="0"/>
              <a:t>因为神</a:t>
            </a:r>
            <a:r>
              <a:rPr lang="zh-CN" altLang="en-US" dirty="0"/>
              <a:t>也不愿与人长久「相争」（指控诉或审判），或长久发怒，这也是神爱选民的心愿（赛</a:t>
            </a:r>
            <a:r>
              <a:rPr lang="en-US" altLang="zh-CN" dirty="0"/>
              <a:t>57:16</a:t>
            </a:r>
            <a:r>
              <a:rPr lang="zh-CN" altLang="en-US" dirty="0"/>
              <a:t>上）。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5691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/>
              <a:t>(3)</a:t>
            </a:r>
            <a:r>
              <a:rPr lang="zh-CN" altLang="en-US" dirty="0" smtClean="0"/>
              <a:t>因为当</a:t>
            </a:r>
            <a:r>
              <a:rPr lang="zh-CN" altLang="en-US" dirty="0"/>
              <a:t>神审判人时，人必发昏（赛</a:t>
            </a:r>
            <a:r>
              <a:rPr lang="en-US" altLang="zh-CN" dirty="0"/>
              <a:t>57:16</a:t>
            </a:r>
            <a:r>
              <a:rPr lang="zh-CN" altLang="en-US" dirty="0"/>
              <a:t>下）。神发怒非因他喜欢发怒，而因选民的罪孽（赛</a:t>
            </a:r>
            <a:r>
              <a:rPr lang="en-US" altLang="zh-CN" dirty="0"/>
              <a:t>57:17</a:t>
            </a:r>
            <a:r>
              <a:rPr lang="zh-CN" altLang="en-US" dirty="0"/>
              <a:t>）。他们虽然随心背道，但神仍医治他们，安慰他们（赛</a:t>
            </a:r>
            <a:r>
              <a:rPr lang="en-US" altLang="zh-CN" dirty="0"/>
              <a:t>57:18</a:t>
            </a:r>
            <a:r>
              <a:rPr lang="zh-CN" altLang="en-US" dirty="0"/>
              <a:t>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神使</a:t>
            </a:r>
            <a:r>
              <a:rPr lang="zh-CN" altLang="en-US" dirty="0"/>
              <a:t>人有「嘴唇果子」、赐安慰给予</a:t>
            </a:r>
            <a:r>
              <a:rPr lang="zh-CN" altLang="en-US" dirty="0" smtClean="0"/>
              <a:t>伤心，</a:t>
            </a:r>
            <a:r>
              <a:rPr lang="zh-CN" altLang="en-US" dirty="0"/>
              <a:t>神必然医治、又将平安归与远近的人（赛</a:t>
            </a:r>
            <a:r>
              <a:rPr lang="en-US" altLang="zh-CN" dirty="0"/>
              <a:t>57:18</a:t>
            </a:r>
            <a:r>
              <a:rPr lang="zh-CN" altLang="en-US" dirty="0"/>
              <a:t>下</a:t>
            </a:r>
            <a:r>
              <a:rPr lang="en-US" altLang="zh-CN" dirty="0"/>
              <a:t>-19</a:t>
            </a:r>
            <a:r>
              <a:rPr lang="zh-CN" altLang="en-US" dirty="0"/>
              <a:t>）。但恶人则如翻腾的大海，搅起污秽淤泥之物（赛</a:t>
            </a:r>
            <a:r>
              <a:rPr lang="en-US" altLang="zh-CN" dirty="0"/>
              <a:t>57:20</a:t>
            </a:r>
            <a:r>
              <a:rPr lang="zh-CN" altLang="en-US" dirty="0"/>
              <a:t>），永不得平安（赛</a:t>
            </a:r>
            <a:r>
              <a:rPr lang="en-US" altLang="zh-CN" dirty="0"/>
              <a:t>57:21</a:t>
            </a:r>
            <a:r>
              <a:rPr lang="zh-CN" altLang="en-US" dirty="0"/>
              <a:t>）。</a:t>
            </a:r>
          </a:p>
          <a:p>
            <a:r>
              <a:rPr lang="en-US" altLang="zh-CN" dirty="0"/>
              <a:t>57:21</a:t>
            </a:r>
            <a:r>
              <a:rPr lang="zh-CN" altLang="en-US" dirty="0"/>
              <a:t>结束，整段呼吁的信息，与上节（赛</a:t>
            </a:r>
            <a:r>
              <a:rPr lang="en-US" altLang="zh-CN" dirty="0"/>
              <a:t>57:20</a:t>
            </a:r>
            <a:r>
              <a:rPr lang="zh-CN" altLang="en-US" dirty="0"/>
              <a:t>）构成极严肃的结语</a:t>
            </a:r>
            <a:r>
              <a:rPr lang="zh-CN" altLang="en-US" dirty="0" smtClean="0"/>
              <a:t>。象征</a:t>
            </a:r>
            <a:r>
              <a:rPr lang="zh-CN" altLang="en-US" dirty="0"/>
              <a:t>着神严峻的警告。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07326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816101" y="357188"/>
            <a:ext cx="4987925" cy="1096962"/>
          </a:xfrm>
          <a:prstGeom prst="rect">
            <a:avLst/>
          </a:prstGeom>
          <a:solidFill>
            <a:srgbClr val="FFCC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旧约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6929438" y="357188"/>
            <a:ext cx="3478212" cy="1096962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新约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816100" y="2846388"/>
            <a:ext cx="1531938" cy="1096962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348039" y="2846388"/>
            <a:ext cx="1406525" cy="1096962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论列国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1816101" y="1601788"/>
            <a:ext cx="4481513" cy="1096962"/>
          </a:xfrm>
          <a:prstGeom prst="rect">
            <a:avLst/>
          </a:prstGeom>
          <a:solidFill>
            <a:srgbClr val="FFE0C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责备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288088" y="1601788"/>
            <a:ext cx="508000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6929438" y="1601788"/>
            <a:ext cx="3478212" cy="1096962"/>
          </a:xfrm>
          <a:prstGeom prst="rect">
            <a:avLst/>
          </a:prstGeom>
          <a:solidFill>
            <a:schemeClr val="folHlink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安慰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6929439" y="2846388"/>
            <a:ext cx="1158875" cy="1096962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40-48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归回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757738" y="2846388"/>
            <a:ext cx="1530350" cy="10969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刑罚与复兴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8088313" y="2846388"/>
            <a:ext cx="1160462" cy="1096962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49-57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重建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9248776" y="2846388"/>
            <a:ext cx="1158875" cy="1096962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58-66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荣耀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280151" y="2846388"/>
            <a:ext cx="506413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1816101" y="4087814"/>
            <a:ext cx="1535113" cy="841375"/>
          </a:xfrm>
          <a:prstGeom prst="rect">
            <a:avLst/>
          </a:prstGeom>
          <a:solidFill>
            <a:srgbClr val="FFCC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1816101" y="5513388"/>
            <a:ext cx="1535113" cy="914400"/>
          </a:xfrm>
          <a:prstGeom prst="rect">
            <a:avLst/>
          </a:prstGeom>
          <a:solidFill>
            <a:srgbClr val="FF9966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7-12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1816101" y="4929188"/>
            <a:ext cx="1535113" cy="584200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6 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以赛亚蒙召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3348039" y="4087814"/>
            <a:ext cx="1406525" cy="2339975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论巴比伦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亚述、非利士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摩押、大马色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古实、埃及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以东、亚拉伯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耶京、推罗</a:t>
            </a:r>
            <a:endParaRPr kumimoji="0" lang="zh-TW" altLang="en-US" sz="14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757738" y="4087813"/>
            <a:ext cx="1517650" cy="768350"/>
          </a:xfrm>
          <a:prstGeom prst="rect">
            <a:avLst/>
          </a:prstGeom>
          <a:solidFill>
            <a:srgbClr val="F3BD81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24-27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论末世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6280151" y="4087814"/>
            <a:ext cx="506413" cy="1169987"/>
          </a:xfrm>
          <a:prstGeom prst="rect">
            <a:avLst/>
          </a:prstGeom>
          <a:solidFill>
            <a:srgbClr val="CB9763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被困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6278563" y="5257800"/>
            <a:ext cx="506412" cy="1169988"/>
          </a:xfrm>
          <a:prstGeom prst="rect">
            <a:avLst/>
          </a:prstGeom>
          <a:solidFill>
            <a:srgbClr val="CC66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38-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患病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4757738" y="4856164"/>
            <a:ext cx="1517650" cy="803275"/>
          </a:xfrm>
          <a:prstGeom prst="rect">
            <a:avLst/>
          </a:prstGeom>
          <a:solidFill>
            <a:srgbClr val="FFB7B7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28-33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六祸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4757738" y="5661025"/>
            <a:ext cx="1517650" cy="768350"/>
          </a:xfrm>
          <a:prstGeom prst="rect">
            <a:avLst/>
          </a:prstGeom>
          <a:solidFill>
            <a:srgbClr val="FFFF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审判与复兴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6934201" y="4087813"/>
            <a:ext cx="1158875" cy="1352550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福音书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与行传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8093076" y="4087813"/>
            <a:ext cx="1160463" cy="1352550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4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书信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中心为基督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和十字架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(53</a:t>
            </a: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章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endParaRPr kumimoji="0" lang="en-US" altLang="zh-TW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9253539" y="4087813"/>
            <a:ext cx="1158875" cy="1352550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启示录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6937376" y="5586414"/>
            <a:ext cx="1158875" cy="841375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从偶像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真神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8096251" y="5586414"/>
            <a:ext cx="1160463" cy="841375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从巴比伦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锡安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9256714" y="5586414"/>
            <a:ext cx="1158875" cy="841375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从羞辱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荣耀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9240839" y="2806700"/>
            <a:ext cx="1171575" cy="3657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2503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>救赎后的复原（神的荣耀）（</a:t>
            </a:r>
            <a:r>
              <a:rPr lang="en-US" altLang="zh-CN" b="1" dirty="0"/>
              <a:t>58-66</a:t>
            </a:r>
            <a:r>
              <a:rPr lang="zh-CN" altLang="en-US" b="1" dirty="0"/>
              <a:t>章）</a:t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b="1" dirty="0"/>
              <a:t>A. </a:t>
            </a:r>
            <a:r>
              <a:rPr lang="zh-CN" altLang="en-US" b="1" dirty="0"/>
              <a:t>救赎与荣耀（赛</a:t>
            </a:r>
            <a:r>
              <a:rPr lang="en-US" altLang="zh-CN" b="1" dirty="0"/>
              <a:t>58:1-60:22</a:t>
            </a:r>
            <a:r>
              <a:rPr lang="zh-CN" altLang="en-US" b="1" dirty="0"/>
              <a:t>）</a:t>
            </a:r>
          </a:p>
          <a:p>
            <a:r>
              <a:rPr lang="en-US" altLang="zh-CN" dirty="0"/>
              <a:t>1. </a:t>
            </a:r>
            <a:r>
              <a:rPr lang="zh-CN" altLang="en-US" dirty="0"/>
              <a:t>序言</a:t>
            </a:r>
          </a:p>
          <a:p>
            <a:r>
              <a:rPr lang="en-US" altLang="zh-CN" dirty="0"/>
              <a:t>58-66</a:t>
            </a:r>
            <a:r>
              <a:rPr lang="zh-CN" altLang="en-US" dirty="0"/>
              <a:t>章是全书后半部的第三大段，共九章，总主题是关于选民的复原。这九章又分三个单元，每单元分三章，各自有独立主题，却与总主题连贯起来，构成异常优美的神学信息。第一单元（</a:t>
            </a:r>
            <a:r>
              <a:rPr lang="en-US" altLang="zh-CN" dirty="0"/>
              <a:t>58-60</a:t>
            </a:r>
            <a:r>
              <a:rPr lang="zh-CN" altLang="en-US" dirty="0"/>
              <a:t>章）论「救赎与荣耀」；第二单元（</a:t>
            </a:r>
            <a:r>
              <a:rPr lang="en-US" altLang="zh-CN" dirty="0"/>
              <a:t>61-63</a:t>
            </a:r>
            <a:r>
              <a:rPr lang="zh-CN" altLang="en-US" dirty="0"/>
              <a:t>章）论「救主与祝福」；第三单元（</a:t>
            </a:r>
            <a:r>
              <a:rPr lang="en-US" altLang="zh-CN" dirty="0"/>
              <a:t>64-66</a:t>
            </a:r>
            <a:r>
              <a:rPr lang="zh-CN" altLang="en-US" dirty="0"/>
              <a:t>章）总结一切，论「认罪、求恩与复原」。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20159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/>
              <a:t> 伪善清除（赛</a:t>
            </a:r>
            <a:r>
              <a:rPr lang="en-US" altLang="zh-CN" dirty="0"/>
              <a:t>58:1-14</a:t>
            </a:r>
            <a:r>
              <a:rPr lang="zh-CN" altLang="en-US" dirty="0"/>
              <a:t>）</a:t>
            </a:r>
          </a:p>
          <a:p>
            <a:r>
              <a:rPr lang="zh-CN" altLang="en-US" dirty="0"/>
              <a:t>本章的历史情况，不是指被掳之时（如</a:t>
            </a:r>
            <a:r>
              <a:rPr lang="en-US" altLang="zh-CN" dirty="0"/>
              <a:t>J. </a:t>
            </a:r>
            <a:r>
              <a:rPr lang="en-US" altLang="zh-CN" dirty="0" err="1"/>
              <a:t>Ridderbos</a:t>
            </a:r>
            <a:r>
              <a:rPr lang="zh-CN" altLang="en-US" dirty="0"/>
              <a:t>），或归回时代（如</a:t>
            </a:r>
            <a:r>
              <a:rPr lang="en-US" altLang="zh-CN" dirty="0"/>
              <a:t>J. D. W. Watts</a:t>
            </a:r>
            <a:r>
              <a:rPr lang="zh-CN" altLang="en-US" dirty="0"/>
              <a:t>），而仍是以赛亚事奉的时代，因文内所叙述的宗教礼仪，社稷濒危，伦理乖谬，这种道德与属灵气氛，弥漫在整个以赛亚的事奉生平中（如</a:t>
            </a:r>
            <a:r>
              <a:rPr lang="en-US" altLang="zh-CN" dirty="0"/>
              <a:t>E. J. Young</a:t>
            </a:r>
            <a:r>
              <a:rPr lang="zh-CN" altLang="en-US" dirty="0"/>
              <a:t>说，在主题上，本章仍与上文</a:t>
            </a:r>
            <a:r>
              <a:rPr lang="en-US" altLang="zh-CN" dirty="0"/>
              <a:t>49-57</a:t>
            </a:r>
            <a:r>
              <a:rPr lang="zh-CN" altLang="en-US" dirty="0"/>
              <a:t>章）相连，甚至与</a:t>
            </a:r>
            <a:r>
              <a:rPr lang="en-US" altLang="zh-CN" dirty="0"/>
              <a:t>40</a:t>
            </a:r>
            <a:r>
              <a:rPr lang="zh-CN" altLang="en-US" dirty="0"/>
              <a:t>章</a:t>
            </a:r>
            <a:r>
              <a:rPr lang="zh-CN" altLang="en-US" dirty="0" smtClean="0"/>
              <a:t>相连</a:t>
            </a:r>
            <a:endParaRPr lang="en-US" altLang="zh-CN" dirty="0" smtClean="0"/>
          </a:p>
          <a:p>
            <a:r>
              <a:rPr lang="en-US" altLang="zh-CN" dirty="0"/>
              <a:t>a. </a:t>
            </a:r>
            <a:r>
              <a:rPr lang="zh-CN" altLang="en-US" dirty="0"/>
              <a:t>揭露伪善（赛</a:t>
            </a:r>
            <a:r>
              <a:rPr lang="en-US" altLang="zh-CN" dirty="0"/>
              <a:t>58:1-3</a:t>
            </a:r>
            <a:r>
              <a:rPr lang="zh-CN" altLang="en-US" dirty="0"/>
              <a:t>上）</a:t>
            </a:r>
          </a:p>
          <a:p>
            <a:r>
              <a:rPr lang="zh-CN" altLang="en-US" dirty="0"/>
              <a:t>神吩咐先知大声疾呼，如吹响号筒一样，力斥选民的过犯罪恶，他们表面满有追求学道之心，凡事求问神旨，像行义的人（赛</a:t>
            </a:r>
            <a:r>
              <a:rPr lang="en-US" altLang="zh-CN" dirty="0"/>
              <a:t>58:1-2</a:t>
            </a:r>
            <a:r>
              <a:rPr lang="zh-CN" altLang="en-US" dirty="0"/>
              <a:t>），还向神提出质问，为何神不理会他们的禁食，刻苦己心（赛</a:t>
            </a:r>
            <a:r>
              <a:rPr lang="en-US" altLang="zh-CN" dirty="0"/>
              <a:t>58:3</a:t>
            </a:r>
            <a:r>
              <a:rPr lang="zh-CN" altLang="en-US" dirty="0"/>
              <a:t>上）？言下之意指神并没有因他们的「虔诚宗教生活」而祝佑他们。</a:t>
            </a:r>
          </a:p>
          <a:p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3814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b. </a:t>
            </a:r>
            <a:r>
              <a:rPr lang="zh-CN" altLang="en-US" dirty="0"/>
              <a:t>指责伪善（赛</a:t>
            </a:r>
            <a:r>
              <a:rPr lang="en-US" altLang="zh-CN" dirty="0"/>
              <a:t>58:3</a:t>
            </a:r>
            <a:r>
              <a:rPr lang="zh-CN" altLang="en-US" dirty="0"/>
              <a:t>下</a:t>
            </a:r>
            <a:r>
              <a:rPr lang="en-US" altLang="zh-CN" dirty="0"/>
              <a:t>-7</a:t>
            </a:r>
            <a:r>
              <a:rPr lang="zh-CN" altLang="en-US" dirty="0"/>
              <a:t>）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CN" altLang="en-US" dirty="0" smtClean="0"/>
              <a:t>先知</a:t>
            </a:r>
            <a:r>
              <a:rPr lang="zh-CN" altLang="en-US" dirty="0"/>
              <a:t>以「看哪」作启语词（赛</a:t>
            </a:r>
            <a:r>
              <a:rPr lang="en-US" altLang="zh-CN" dirty="0"/>
              <a:t>58:3</a:t>
            </a:r>
            <a:r>
              <a:rPr lang="zh-CN" altLang="en-US" dirty="0"/>
              <a:t>下），揭露并指责他们虚伪的敬虔生活。原来他们在禁食求神怜恤时，反而没有怜恤人。他们理应鼓励雇工参与禁食守节，反而逼迫他们加做苦工。此外在禁食守节时，他们互相抗争且行凶伤人，他们的禁食岂非大失原意（赛</a:t>
            </a:r>
            <a:r>
              <a:rPr lang="en-US" altLang="zh-CN" dirty="0"/>
              <a:t>58:4</a:t>
            </a:r>
            <a:r>
              <a:rPr lang="zh-CN" altLang="en-US" dirty="0"/>
              <a:t>）。</a:t>
            </a:r>
          </a:p>
          <a:p>
            <a:r>
              <a:rPr lang="zh-CN" altLang="en-US" dirty="0"/>
              <a:t>接着先知以五句问题，指责他们的伪善：</a:t>
            </a:r>
          </a:p>
          <a:p>
            <a:r>
              <a:rPr lang="en-US" altLang="zh-CN" dirty="0"/>
              <a:t>(1)</a:t>
            </a:r>
            <a:r>
              <a:rPr lang="zh-CN" altLang="en-US" dirty="0"/>
              <a:t>这表面的禁食，岂是神订定禁食日子的原意（赛</a:t>
            </a:r>
            <a:r>
              <a:rPr lang="en-US" altLang="zh-CN" dirty="0"/>
              <a:t>58:5</a:t>
            </a:r>
            <a:r>
              <a:rPr lang="zh-CN" altLang="en-US" dirty="0"/>
              <a:t>上）？</a:t>
            </a:r>
          </a:p>
          <a:p>
            <a:r>
              <a:rPr lang="en-US" altLang="zh-CN" dirty="0"/>
              <a:t>(2)</a:t>
            </a:r>
            <a:r>
              <a:rPr lang="zh-CN" altLang="en-US" dirty="0"/>
              <a:t>禁食岂只是外貌的活动（如披麻蒙灰）（赛</a:t>
            </a:r>
            <a:r>
              <a:rPr lang="en-US" altLang="zh-CN" dirty="0"/>
              <a:t>58:5</a:t>
            </a:r>
            <a:r>
              <a:rPr lang="zh-CN" altLang="en-US" dirty="0"/>
              <a:t>中）？</a:t>
            </a:r>
          </a:p>
          <a:p>
            <a:r>
              <a:rPr lang="en-US" altLang="zh-CN" dirty="0"/>
              <a:t>(3)</a:t>
            </a:r>
            <a:r>
              <a:rPr lang="zh-CN" altLang="en-US" dirty="0"/>
              <a:t>这种宗教形式的遵守（参珥</a:t>
            </a:r>
            <a:r>
              <a:rPr lang="en-US" altLang="zh-CN" dirty="0"/>
              <a:t>1:13</a:t>
            </a:r>
            <a:r>
              <a:rPr lang="zh-CN" altLang="en-US" dirty="0"/>
              <a:t>），岂是神所悦纳的（赛</a:t>
            </a:r>
            <a:r>
              <a:rPr lang="en-US" altLang="zh-CN" dirty="0"/>
              <a:t>58:5</a:t>
            </a:r>
            <a:r>
              <a:rPr lang="zh-CN" altLang="en-US" dirty="0"/>
              <a:t>下）？</a:t>
            </a:r>
          </a:p>
          <a:p>
            <a:r>
              <a:rPr lang="en-US" altLang="zh-CN" dirty="0"/>
              <a:t>(4)</a:t>
            </a:r>
            <a:r>
              <a:rPr lang="zh-CN" altLang="en-US" dirty="0"/>
              <a:t>神所订立的禁食节日，岂不原要提醒人施怜悯给他人的吗？（如向奴仆施恩，甚至释放奴仆，松开凶恶的绳，解下轭上的索，或免了欠债者的债务）（赛</a:t>
            </a:r>
            <a:r>
              <a:rPr lang="en-US" altLang="zh-CN" dirty="0"/>
              <a:t>58:6</a:t>
            </a:r>
            <a:r>
              <a:rPr lang="zh-CN" altLang="en-US" dirty="0"/>
              <a:t>）。</a:t>
            </a:r>
          </a:p>
          <a:p>
            <a:r>
              <a:rPr lang="en-US" altLang="zh-CN" dirty="0"/>
              <a:t>(5)</a:t>
            </a:r>
            <a:r>
              <a:rPr lang="zh-CN" altLang="en-US" dirty="0"/>
              <a:t>禁食的真意，岂不是促使人行怜悯，尤其向贫苦、饥饿的人吗（赛</a:t>
            </a:r>
            <a:r>
              <a:rPr lang="en-US" altLang="zh-CN" dirty="0"/>
              <a:t>58:7</a:t>
            </a:r>
            <a:r>
              <a:rPr lang="zh-CN" altLang="en-US" dirty="0"/>
              <a:t>）？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58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816101" y="357188"/>
            <a:ext cx="4987925" cy="1096962"/>
          </a:xfrm>
          <a:prstGeom prst="rect">
            <a:avLst/>
          </a:prstGeom>
          <a:solidFill>
            <a:srgbClr val="FFCC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旧约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929438" y="357188"/>
            <a:ext cx="3478212" cy="1096962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新约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816100" y="2846388"/>
            <a:ext cx="1531938" cy="1096962"/>
          </a:xfrm>
          <a:prstGeom prst="rect">
            <a:avLst/>
          </a:prstGeom>
          <a:solidFill>
            <a:srgbClr val="FFCC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348039" y="2846388"/>
            <a:ext cx="1406525" cy="1096962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论列国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816101" y="1601788"/>
            <a:ext cx="4481513" cy="1096962"/>
          </a:xfrm>
          <a:prstGeom prst="rect">
            <a:avLst/>
          </a:prstGeom>
          <a:solidFill>
            <a:srgbClr val="FFE0C1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责备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288088" y="1601788"/>
            <a:ext cx="508000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6929438" y="1601788"/>
            <a:ext cx="3478212" cy="1096962"/>
          </a:xfrm>
          <a:prstGeom prst="rect">
            <a:avLst/>
          </a:prstGeom>
          <a:solidFill>
            <a:schemeClr val="folHlink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安慰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929439" y="2846388"/>
            <a:ext cx="1158875" cy="1096962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40-48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归回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4757738" y="2846388"/>
            <a:ext cx="1530350" cy="1096962"/>
          </a:xfrm>
          <a:prstGeom prst="rect">
            <a:avLst/>
          </a:prstGeom>
          <a:solidFill>
            <a:srgbClr val="FFFF99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刑罚与复兴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8088313" y="2846388"/>
            <a:ext cx="1160462" cy="1096962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49-57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重建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9248776" y="2846388"/>
            <a:ext cx="1158875" cy="1096962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58-66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荣耀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6280151" y="2846388"/>
            <a:ext cx="506413" cy="1096962"/>
          </a:xfrm>
          <a:prstGeom prst="rect">
            <a:avLst/>
          </a:prstGeom>
          <a:solidFill>
            <a:srgbClr val="CC99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历史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816101" y="4087814"/>
            <a:ext cx="1535113" cy="841375"/>
          </a:xfrm>
          <a:prstGeom prst="rect">
            <a:avLst/>
          </a:prstGeom>
          <a:solidFill>
            <a:srgbClr val="FFCC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1-5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论犹大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1816101" y="5513388"/>
            <a:ext cx="1535113" cy="914400"/>
          </a:xfrm>
          <a:prstGeom prst="rect">
            <a:avLst/>
          </a:prstGeom>
          <a:solidFill>
            <a:srgbClr val="FF9966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7-12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论以色列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1816101" y="4929188"/>
            <a:ext cx="1535113" cy="584200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6 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以赛亚蒙召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3348039" y="4087814"/>
            <a:ext cx="1406525" cy="2339975"/>
          </a:xfrm>
          <a:prstGeom prst="rect">
            <a:avLst/>
          </a:prstGeom>
          <a:solidFill>
            <a:srgbClr val="FF99CC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13-23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论巴比伦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亚述、非利士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摩押、大马色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古实、埃及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以东、亚拉伯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耶京、推罗</a:t>
            </a:r>
            <a:endParaRPr kumimoji="0" lang="zh-TW" altLang="en-US" sz="14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757738" y="4087813"/>
            <a:ext cx="1517650" cy="768350"/>
          </a:xfrm>
          <a:prstGeom prst="rect">
            <a:avLst/>
          </a:prstGeom>
          <a:solidFill>
            <a:srgbClr val="F3BD81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24-27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论末世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6280151" y="4087814"/>
            <a:ext cx="506413" cy="1169987"/>
          </a:xfrm>
          <a:prstGeom prst="rect">
            <a:avLst/>
          </a:prstGeom>
          <a:solidFill>
            <a:srgbClr val="CB9763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36-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37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被困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6278563" y="5257800"/>
            <a:ext cx="506412" cy="1169988"/>
          </a:xfrm>
          <a:prstGeom prst="rect">
            <a:avLst/>
          </a:prstGeom>
          <a:solidFill>
            <a:srgbClr val="CC6600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38-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39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患病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757738" y="4856164"/>
            <a:ext cx="1517650" cy="803275"/>
          </a:xfrm>
          <a:prstGeom prst="rect">
            <a:avLst/>
          </a:prstGeom>
          <a:solidFill>
            <a:srgbClr val="FFB7B7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28-33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六祸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4757738" y="5661025"/>
            <a:ext cx="1517650" cy="768350"/>
          </a:xfrm>
          <a:prstGeom prst="rect">
            <a:avLst/>
          </a:prstGeom>
          <a:solidFill>
            <a:srgbClr val="FFFF66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34-35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审判与复兴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6934201" y="4087813"/>
            <a:ext cx="1158875" cy="1352550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福音书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与行传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8093076" y="4087813"/>
            <a:ext cx="1160463" cy="1352550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4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书信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中心为基督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和十字架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(53</a:t>
            </a:r>
            <a:r>
              <a:rPr kumimoji="0" lang="zh-CN" alt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章</a:t>
            </a:r>
            <a:r>
              <a:rPr kumimoji="0" lang="en-US" altLang="zh-CN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)</a:t>
            </a:r>
            <a:endParaRPr kumimoji="0" lang="en-US" altLang="zh-TW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9253539" y="4087813"/>
            <a:ext cx="1158875" cy="1352550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启示录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6937376" y="5586414"/>
            <a:ext cx="1158875" cy="841375"/>
          </a:xfrm>
          <a:prstGeom prst="rect">
            <a:avLst/>
          </a:prstGeom>
          <a:solidFill>
            <a:srgbClr val="99FF99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从偶像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到真神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8096251" y="5586414"/>
            <a:ext cx="1160463" cy="841375"/>
          </a:xfrm>
          <a:prstGeom prst="rect">
            <a:avLst/>
          </a:prstGeom>
          <a:solidFill>
            <a:srgbClr val="CC99FF"/>
          </a:solidFill>
          <a:ln w="19050" algn="ctr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从巴比伦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到锡安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9256714" y="5586414"/>
            <a:ext cx="1158875" cy="841375"/>
          </a:xfrm>
          <a:prstGeom prst="rect">
            <a:avLst/>
          </a:prstGeom>
          <a:solidFill>
            <a:srgbClr val="99CCFF"/>
          </a:solidFill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从羞辱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2000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imHei" panose="02010609060101010101" pitchFamily="49" charset="-122"/>
                <a:ea typeface="SimHei" panose="02010609060101010101" pitchFamily="49" charset="-122"/>
                <a:cs typeface="+mn-cs"/>
              </a:rPr>
              <a:t>到荣耀</a:t>
            </a: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imHei" panose="02010609060101010101" pitchFamily="49" charset="-122"/>
              <a:ea typeface="SimHei" panose="02010609060101010101" pitchFamily="49" charset="-122"/>
              <a:cs typeface="+mn-cs"/>
            </a:endParaRPr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8070850" y="2806700"/>
            <a:ext cx="1206500" cy="3657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/>
              <a:ea typeface="华文新魏" panose="0201080004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561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/>
              <a:t>真神的呼吁（赛</a:t>
            </a:r>
            <a:r>
              <a:rPr lang="en-US" altLang="zh-CN" b="1" dirty="0"/>
              <a:t>55:1-57:21</a:t>
            </a:r>
            <a:r>
              <a:rPr lang="zh-CN" altLang="en-US" b="1" dirty="0"/>
              <a:t>）</a:t>
            </a:r>
            <a:br>
              <a:rPr lang="zh-CN" altLang="en-US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讲到基督</a:t>
            </a:r>
            <a:r>
              <a:rPr lang="en-US" altLang="zh-CN" dirty="0" smtClean="0"/>
              <a:t>—</a:t>
            </a:r>
            <a:r>
              <a:rPr lang="zh-CN" altLang="en-US" dirty="0" smtClean="0"/>
              <a:t>教会的华美</a:t>
            </a:r>
            <a:r>
              <a:rPr lang="en-US" altLang="zh-CN" dirty="0" smtClean="0"/>
              <a:t>—</a:t>
            </a:r>
            <a:r>
              <a:rPr lang="zh-CN" altLang="en-US" dirty="0" smtClean="0"/>
              <a:t>神的仆人</a:t>
            </a:r>
            <a:endParaRPr lang="zh-CN" altLang="en-US" dirty="0"/>
          </a:p>
          <a:p>
            <a:r>
              <a:rPr lang="en-US" altLang="zh-CN" dirty="0" smtClean="0"/>
              <a:t>55—</a:t>
            </a:r>
            <a:r>
              <a:rPr lang="zh-CN" altLang="en-US" dirty="0" smtClean="0"/>
              <a:t>福音的传播</a:t>
            </a:r>
            <a:endParaRPr lang="en-US" altLang="zh-CN" dirty="0" smtClean="0"/>
          </a:p>
          <a:p>
            <a:r>
              <a:rPr lang="zh-CN" altLang="en-US" dirty="0" smtClean="0"/>
              <a:t>最后</a:t>
            </a:r>
            <a:r>
              <a:rPr lang="zh-CN" altLang="en-US" dirty="0"/>
              <a:t>一组三章的信息承接上文的思路，谈论有关神仆的工作。因神仆的顺服与代死，完成赎罪祭的预表功效，如今人人</a:t>
            </a:r>
            <a:r>
              <a:rPr lang="zh-CN" altLang="en-US" dirty="0" smtClean="0"/>
              <a:t>可以获得</a:t>
            </a:r>
            <a:r>
              <a:rPr lang="zh-CN" altLang="en-US" dirty="0"/>
              <a:t>此救恩，这正是本组三章的中心思想──「接受真神的邀请」。在这里也结束第二大段共九章的预言信息。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6309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呼民信神（赛</a:t>
            </a:r>
            <a:r>
              <a:rPr lang="en-US" altLang="zh-CN" dirty="0"/>
              <a:t>55:1-13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1393794"/>
            <a:ext cx="9105858" cy="5184559"/>
          </a:xfrm>
        </p:spPr>
        <p:txBody>
          <a:bodyPr>
            <a:normAutofit/>
          </a:bodyPr>
          <a:lstStyle/>
          <a:p>
            <a:r>
              <a:rPr lang="zh-CN" altLang="en-US" dirty="0"/>
              <a:t>第一次呼唤（因救恩完备）（赛</a:t>
            </a:r>
            <a:r>
              <a:rPr lang="en-US" altLang="zh-CN" dirty="0"/>
              <a:t>55:1-5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世界</a:t>
            </a:r>
            <a:r>
              <a:rPr lang="zh-CN" altLang="en-US" dirty="0" smtClean="0"/>
              <a:t>上暂时的  耶稣说只有他能给我们饱足的</a:t>
            </a:r>
            <a:endParaRPr lang="en-US" altLang="zh-CN" dirty="0" smtClean="0"/>
          </a:p>
          <a:p>
            <a:r>
              <a:rPr lang="zh-CN" altLang="en-US" dirty="0"/>
              <a:t>第一次呼唤来自真神（参</a:t>
            </a:r>
            <a:r>
              <a:rPr lang="en-US" altLang="zh-CN" dirty="0"/>
              <a:t>55:3</a:t>
            </a:r>
            <a:r>
              <a:rPr lang="zh-CN" altLang="en-US" dirty="0"/>
              <a:t>），第二次呼唤则来自先知（参</a:t>
            </a:r>
            <a:r>
              <a:rPr lang="en-US" altLang="zh-CN" dirty="0"/>
              <a:t>55:6-7</a:t>
            </a:r>
            <a:r>
              <a:rPr lang="zh-CN" altLang="en-US" dirty="0"/>
              <a:t>）</a:t>
            </a:r>
            <a:r>
              <a:rPr lang="zh-CN" altLang="en-US" dirty="0" smtClean="0"/>
              <a:t>。。</a:t>
            </a:r>
            <a:endParaRPr lang="zh-CN" altLang="en-US" dirty="0"/>
          </a:p>
          <a:p>
            <a:r>
              <a:rPr lang="zh-CN" altLang="en-US" dirty="0" smtClean="0"/>
              <a:t>凡</a:t>
            </a:r>
            <a:r>
              <a:rPr lang="zh-CN" altLang="en-US" dirty="0"/>
              <a:t>顺服遵守神话语的人，必定存活</a:t>
            </a:r>
            <a:r>
              <a:rPr lang="zh-CN" altLang="en-US" dirty="0" smtClean="0"/>
              <a:t>，</a:t>
            </a:r>
            <a:endParaRPr lang="en-US" altLang="zh-CN" dirty="0" smtClean="0"/>
          </a:p>
          <a:p>
            <a:r>
              <a:rPr lang="zh-CN" altLang="en-US" dirty="0" smtClean="0"/>
              <a:t>先前所</a:t>
            </a:r>
            <a:r>
              <a:rPr lang="zh-CN" altLang="en-US" dirty="0"/>
              <a:t>立的约（参撒下</a:t>
            </a:r>
            <a:r>
              <a:rPr lang="en-US" altLang="zh-CN" dirty="0"/>
              <a:t>7:8-16</a:t>
            </a:r>
            <a:r>
              <a:rPr lang="zh-CN" altLang="en-US" dirty="0"/>
              <a:t>；诗</a:t>
            </a:r>
            <a:r>
              <a:rPr lang="en-US" altLang="zh-CN" dirty="0"/>
              <a:t>89:28</a:t>
            </a:r>
            <a:r>
              <a:rPr lang="zh-CN" altLang="en-US" dirty="0"/>
              <a:t>），</a:t>
            </a:r>
            <a:r>
              <a:rPr lang="zh-CN" altLang="en-US" dirty="0" smtClean="0"/>
              <a:t>现在约</a:t>
            </a:r>
            <a:r>
              <a:rPr lang="zh-CN" altLang="en-US" dirty="0"/>
              <a:t>称为永约，在</a:t>
            </a:r>
            <a:r>
              <a:rPr lang="en-US" altLang="zh-CN" dirty="0"/>
              <a:t>54:10</a:t>
            </a:r>
            <a:r>
              <a:rPr lang="zh-CN" altLang="en-US" dirty="0"/>
              <a:t>称「平安的约」，</a:t>
            </a:r>
            <a:r>
              <a:rPr lang="zh-CN" altLang="en-US" dirty="0" smtClean="0"/>
              <a:t>后来称为</a:t>
            </a:r>
            <a:r>
              <a:rPr lang="zh-CN" altLang="en-US" dirty="0"/>
              <a:t>「新约」（参耶</a:t>
            </a:r>
            <a:r>
              <a:rPr lang="en-US" altLang="zh-CN" dirty="0" smtClean="0"/>
              <a:t>31:31-33)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3362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这永约关乎神仆的</a:t>
            </a:r>
            <a:r>
              <a:rPr lang="zh-CN" altLang="en-US" dirty="0" smtClean="0"/>
              <a:t>工作三</a:t>
            </a:r>
            <a:r>
              <a:rPr lang="zh-CN" altLang="en-US" dirty="0"/>
              <a:t>方面的宣告：</a:t>
            </a:r>
          </a:p>
          <a:p>
            <a:r>
              <a:rPr lang="en-US" altLang="zh-CN" dirty="0"/>
              <a:t>(1)</a:t>
            </a:r>
            <a:r>
              <a:rPr lang="zh-CN" altLang="en-US" dirty="0"/>
              <a:t>神已立他（指神仆弥赛亚）为万民的见证人（赛</a:t>
            </a:r>
            <a:r>
              <a:rPr lang="en-US" altLang="zh-CN" dirty="0"/>
              <a:t>55:4</a:t>
            </a:r>
            <a:r>
              <a:rPr lang="zh-CN" altLang="en-US" dirty="0"/>
              <a:t>上）。</a:t>
            </a:r>
          </a:p>
          <a:p>
            <a:r>
              <a:rPr lang="en-US" altLang="zh-CN" dirty="0"/>
              <a:t>(2)</a:t>
            </a:r>
            <a:r>
              <a:rPr lang="zh-CN" altLang="en-US" dirty="0"/>
              <a:t>又立他为万民的「君王</a:t>
            </a:r>
            <a:r>
              <a:rPr lang="zh-CN" altLang="en-US" dirty="0" smtClean="0"/>
              <a:t>」</a:t>
            </a:r>
            <a:endParaRPr lang="en-US" altLang="zh-CN" dirty="0" smtClean="0"/>
          </a:p>
          <a:p>
            <a:r>
              <a:rPr lang="zh-CN" altLang="en-US" dirty="0" smtClean="0"/>
              <a:t> </a:t>
            </a:r>
            <a:r>
              <a:rPr lang="en-US" altLang="zh-CN" dirty="0" smtClean="0"/>
              <a:t>(</a:t>
            </a:r>
            <a:r>
              <a:rPr lang="en-US" altLang="zh-CN" dirty="0"/>
              <a:t>3)</a:t>
            </a:r>
            <a:r>
              <a:rPr lang="zh-CN" altLang="en-US" dirty="0"/>
              <a:t>他是万民的「司令</a:t>
            </a:r>
            <a:r>
              <a:rPr lang="zh-CN" altLang="en-US" dirty="0" smtClean="0"/>
              <a:t>」</a:t>
            </a:r>
            <a:endParaRPr lang="zh-CN" altLang="en-US" dirty="0"/>
          </a:p>
          <a:p>
            <a:r>
              <a:rPr lang="zh-CN" altLang="en-US" dirty="0" smtClean="0"/>
              <a:t>另</a:t>
            </a:r>
            <a:r>
              <a:rPr lang="zh-CN" altLang="en-US" dirty="0"/>
              <a:t>一项极重要的宣告，呼召那素不认识弥赛亚的万民前来，使他们转向弥赛亚，他发声呼召，万民必来就他（「向他奔跑」），因他已荣耀了他（赛</a:t>
            </a:r>
            <a:r>
              <a:rPr lang="en-US" altLang="zh-CN" dirty="0"/>
              <a:t>55:5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54083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CN" altLang="en-US" dirty="0"/>
              <a:t>第二次呼唤（因神旨超人）（赛</a:t>
            </a:r>
            <a:r>
              <a:rPr lang="en-US" altLang="zh-CN" dirty="0"/>
              <a:t>55:6-13</a:t>
            </a:r>
            <a:r>
              <a:rPr lang="zh-CN" altLang="en-US" dirty="0"/>
              <a:t>）</a:t>
            </a:r>
          </a:p>
          <a:p>
            <a:r>
              <a:rPr lang="zh-CN" altLang="en-US" dirty="0" smtClean="0"/>
              <a:t>提醒</a:t>
            </a:r>
            <a:r>
              <a:rPr lang="zh-CN" altLang="en-US" dirty="0"/>
              <a:t>国民归向神（赛</a:t>
            </a:r>
            <a:r>
              <a:rPr lang="en-US" altLang="zh-CN" dirty="0"/>
              <a:t>55:6</a:t>
            </a:r>
            <a:r>
              <a:rPr lang="zh-CN" altLang="en-US" dirty="0"/>
              <a:t>）</a:t>
            </a:r>
            <a:r>
              <a:rPr lang="zh-CN" altLang="en-US" dirty="0" smtClean="0"/>
              <a:t>。归回</a:t>
            </a:r>
            <a:r>
              <a:rPr lang="zh-CN" altLang="en-US" dirty="0"/>
              <a:t>神的慈爱，切勿行恶，当归向神的怜悯与赦免（赛</a:t>
            </a:r>
            <a:r>
              <a:rPr lang="en-US" altLang="zh-CN" dirty="0"/>
              <a:t>55:7</a:t>
            </a:r>
            <a:r>
              <a:rPr lang="zh-CN" altLang="en-US" dirty="0"/>
              <a:t>），因神的意念与作为非人力所能及，所以不可再向神生背叛的意念或行为（赛</a:t>
            </a:r>
            <a:r>
              <a:rPr lang="en-US" altLang="zh-CN" dirty="0"/>
              <a:t>55:8-9</a:t>
            </a:r>
            <a:r>
              <a:rPr lang="zh-CN" altLang="en-US" dirty="0"/>
              <a:t>）。</a:t>
            </a:r>
          </a:p>
          <a:p>
            <a:r>
              <a:rPr lang="zh-CN" altLang="en-US" dirty="0"/>
              <a:t>神</a:t>
            </a:r>
            <a:r>
              <a:rPr lang="zh-CN" altLang="en-US" dirty="0" smtClean="0"/>
              <a:t>的</a:t>
            </a:r>
            <a:r>
              <a:rPr lang="zh-CN" altLang="en-US" dirty="0"/>
              <a:t>应许坚定不移。雨雪降地，滋润地土，使五谷丰收，这是不休止的自然定律，不能推翻（赛</a:t>
            </a:r>
            <a:r>
              <a:rPr lang="en-US" altLang="zh-CN" dirty="0"/>
              <a:t>55:10</a:t>
            </a:r>
            <a:r>
              <a:rPr lang="zh-CN" altLang="en-US" dirty="0"/>
              <a:t>）。同样，神的话发出，必定成就，他们必平安、欣然重归故土（赛</a:t>
            </a:r>
            <a:r>
              <a:rPr lang="en-US" altLang="zh-CN" dirty="0"/>
              <a:t>55:11-12</a:t>
            </a:r>
            <a:r>
              <a:rPr lang="zh-CN" altLang="en-US" dirty="0"/>
              <a:t>）。在归途上，大山小山列队欢迎选民</a:t>
            </a:r>
            <a:r>
              <a:rPr lang="zh-CN" altLang="en-US" dirty="0" smtClean="0"/>
              <a:t>归国</a:t>
            </a:r>
            <a:r>
              <a:rPr lang="en-US" altLang="zh-CN" dirty="0" smtClean="0"/>
              <a:t>,</a:t>
            </a:r>
            <a:r>
              <a:rPr lang="zh-CN" altLang="en-US" dirty="0" smtClean="0"/>
              <a:t>应许</a:t>
            </a:r>
            <a:r>
              <a:rPr lang="zh-CN" altLang="en-US" dirty="0"/>
              <a:t>地的林木与果树将如先前一样茂盛，这一切都成为神永远留名的证据（赛</a:t>
            </a:r>
            <a:r>
              <a:rPr lang="en-US" altLang="zh-CN" dirty="0"/>
              <a:t>55:13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78764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呼民行义（赛</a:t>
            </a:r>
            <a:r>
              <a:rPr lang="en-US" altLang="zh-CN" dirty="0"/>
              <a:t>56:1-8</a:t>
            </a:r>
            <a:r>
              <a:rPr lang="zh-CN" altLang="en-US" dirty="0"/>
              <a:t>）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明白</a:t>
            </a:r>
            <a:r>
              <a:rPr lang="zh-CN" altLang="en-US" dirty="0"/>
              <a:t>神仆的工作，进而接受救赎的邀请，过行义的生活，与蒙召的恩相称。</a:t>
            </a:r>
          </a:p>
          <a:p>
            <a:r>
              <a:rPr lang="en-US" altLang="zh-CN" dirty="0"/>
              <a:t>a. </a:t>
            </a:r>
            <a:r>
              <a:rPr lang="zh-CN" altLang="en-US" dirty="0"/>
              <a:t>向选民呼唤（赛</a:t>
            </a:r>
            <a:r>
              <a:rPr lang="en-US" altLang="zh-CN" dirty="0"/>
              <a:t>56:1-2</a:t>
            </a:r>
            <a:r>
              <a:rPr lang="zh-CN" altLang="en-US" dirty="0"/>
              <a:t>）</a:t>
            </a:r>
          </a:p>
          <a:p>
            <a:r>
              <a:rPr lang="zh-CN" altLang="en-US" dirty="0" smtClean="0"/>
              <a:t>「</a:t>
            </a:r>
            <a:r>
              <a:rPr lang="zh-CN" altLang="en-US" dirty="0"/>
              <a:t>守公平」、「行公义」，因神的救恩与公义随时来到（指归回与救赎）（赛</a:t>
            </a:r>
            <a:r>
              <a:rPr lang="en-US" altLang="zh-CN" dirty="0"/>
              <a:t>56:1</a:t>
            </a:r>
            <a:r>
              <a:rPr lang="zh-CN" altLang="en-US" dirty="0"/>
              <a:t>），所以他们需作有福之民，谨守安息日，禁忌作恶（守安息日，代表遵守整系列的诫命）（赛</a:t>
            </a:r>
            <a:r>
              <a:rPr lang="en-US" altLang="zh-CN" dirty="0"/>
              <a:t>56:2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62391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/>
              <a:t>b. </a:t>
            </a:r>
            <a:r>
              <a:rPr lang="zh-CN" altLang="en-US" dirty="0"/>
              <a:t>向万民呼唤（赛</a:t>
            </a:r>
            <a:r>
              <a:rPr lang="en-US" altLang="zh-CN" dirty="0"/>
              <a:t>56:3-8</a:t>
            </a:r>
            <a:r>
              <a:rPr lang="zh-CN" altLang="en-US" dirty="0"/>
              <a:t>）</a:t>
            </a:r>
          </a:p>
          <a:p>
            <a:r>
              <a:rPr lang="zh-CN" altLang="en-US" dirty="0" smtClean="0"/>
              <a:t>「</a:t>
            </a:r>
            <a:r>
              <a:rPr lang="zh-CN" altLang="en-US" dirty="0"/>
              <a:t>那与神联合的外邦人」，他们是接受神律法的外邦人</a:t>
            </a:r>
            <a:r>
              <a:rPr lang="zh-CN" altLang="en-US" dirty="0" smtClean="0"/>
              <a:t>。</a:t>
            </a:r>
            <a:endParaRPr lang="zh-CN" altLang="en-US" dirty="0"/>
          </a:p>
          <a:p>
            <a:r>
              <a:rPr lang="zh-CN" altLang="en-US" dirty="0" smtClean="0"/>
              <a:t>神</a:t>
            </a:r>
            <a:r>
              <a:rPr lang="zh-CN" altLang="en-US" dirty="0"/>
              <a:t>曾说，谨守神的律法，守安息日，行神喜悦的事，持守神约的，必蒙神记念</a:t>
            </a:r>
            <a:r>
              <a:rPr lang="zh-CN" altLang="en-US" dirty="0" smtClean="0"/>
              <a:t>。殿</a:t>
            </a:r>
            <a:r>
              <a:rPr lang="zh-CN" altLang="en-US" dirty="0"/>
              <a:t>里（如外邦人院）、墙内（指神的殿墙）将有他们的份，世代蒙恩，远胜只有子女，却没有神的救赎的人（赛</a:t>
            </a:r>
            <a:r>
              <a:rPr lang="en-US" altLang="zh-CN" dirty="0"/>
              <a:t>56:4-5</a:t>
            </a:r>
            <a:r>
              <a:rPr lang="zh-CN" altLang="en-US" dirty="0"/>
              <a:t>）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神</a:t>
            </a:r>
            <a:r>
              <a:rPr lang="zh-CN" altLang="en-US" dirty="0"/>
              <a:t>不会摒弃这些在恩约之外的外邦人，他们当起来事奉神、爱神、作神的仆人、守神的约（赛</a:t>
            </a:r>
            <a:r>
              <a:rPr lang="en-US" altLang="zh-CN" dirty="0"/>
              <a:t>56:6</a:t>
            </a:r>
            <a:r>
              <a:rPr lang="zh-CN" altLang="en-US" dirty="0" smtClean="0"/>
              <a:t>），神</a:t>
            </a:r>
            <a:r>
              <a:rPr lang="zh-CN" altLang="en-US" dirty="0"/>
              <a:t>的殿是为万民而设的（赛</a:t>
            </a:r>
            <a:r>
              <a:rPr lang="en-US" altLang="zh-CN" dirty="0"/>
              <a:t>56:7</a:t>
            </a:r>
            <a:r>
              <a:rPr lang="zh-CN" altLang="en-US" dirty="0" smtClean="0"/>
              <a:t>），</a:t>
            </a:r>
            <a:endParaRPr lang="en-US" altLang="zh-CN" dirty="0" smtClean="0"/>
          </a:p>
          <a:p>
            <a:r>
              <a:rPr lang="zh-CN" altLang="en-US" dirty="0" smtClean="0"/>
              <a:t>外</a:t>
            </a:r>
            <a:r>
              <a:rPr lang="zh-CN" altLang="en-US" dirty="0"/>
              <a:t>邦人蒙恩是在神的招聚计划内</a:t>
            </a:r>
            <a:r>
              <a:rPr lang="zh-CN" altLang="en-US" dirty="0" smtClean="0"/>
              <a:t>。使</a:t>
            </a:r>
            <a:r>
              <a:rPr lang="zh-CN" altLang="en-US" dirty="0"/>
              <a:t>他们能归并神的选民，同沐神的恩典（赛</a:t>
            </a:r>
            <a:r>
              <a:rPr lang="en-US" altLang="zh-CN" dirty="0"/>
              <a:t>56:8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5242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4. </a:t>
            </a:r>
            <a:r>
              <a:rPr lang="zh-CN" altLang="en-US" dirty="0"/>
              <a:t>呼民悔悟（赛</a:t>
            </a:r>
            <a:r>
              <a:rPr lang="en-US" altLang="zh-CN" dirty="0"/>
              <a:t>56:9-57:21</a:t>
            </a:r>
            <a:r>
              <a:rPr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a. </a:t>
            </a:r>
            <a:r>
              <a:rPr lang="zh-CN" altLang="en-US" dirty="0"/>
              <a:t>首领的罪行（赛</a:t>
            </a:r>
            <a:r>
              <a:rPr lang="en-US" altLang="zh-CN" dirty="0"/>
              <a:t>56:9-57:2</a:t>
            </a:r>
            <a:r>
              <a:rPr lang="zh-CN" altLang="en-US" dirty="0"/>
              <a:t>）</a:t>
            </a:r>
          </a:p>
          <a:p>
            <a:r>
              <a:rPr lang="zh-CN" altLang="en-US" dirty="0" smtClean="0"/>
              <a:t>原来</a:t>
            </a:r>
            <a:r>
              <a:rPr lang="zh-CN" altLang="en-US" dirty="0"/>
              <a:t>外邦人是神惩罚选民的工具（以田野百兽作比喻）。</a:t>
            </a:r>
          </a:p>
          <a:p>
            <a:r>
              <a:rPr lang="zh-CN" altLang="en-US" dirty="0" smtClean="0"/>
              <a:t>描绘</a:t>
            </a:r>
            <a:r>
              <a:rPr lang="zh-CN" altLang="en-US" dirty="0"/>
              <a:t>出神将审判选民的</a:t>
            </a:r>
            <a:r>
              <a:rPr lang="zh-CN" altLang="en-US" dirty="0" smtClean="0"/>
              <a:t>情形</a:t>
            </a:r>
            <a:r>
              <a:rPr lang="zh-CN" altLang="en-US" dirty="0" smtClean="0"/>
              <a:t>（</a:t>
            </a:r>
            <a:r>
              <a:rPr lang="zh-CN" altLang="en-US" dirty="0"/>
              <a:t>赛</a:t>
            </a:r>
            <a:r>
              <a:rPr lang="en-US" altLang="zh-CN" dirty="0"/>
              <a:t>56:9</a:t>
            </a:r>
            <a:r>
              <a:rPr lang="zh-CN" altLang="en-US" dirty="0" smtClean="0"/>
              <a:t>）</a:t>
            </a:r>
            <a:endParaRPr lang="en-US" altLang="zh-CN" dirty="0"/>
          </a:p>
          <a:p>
            <a:r>
              <a:rPr lang="zh-CN" altLang="en-US" dirty="0" smtClean="0"/>
              <a:t>幸而义</a:t>
            </a:r>
            <a:r>
              <a:rPr lang="zh-CN" altLang="en-US" dirty="0"/>
              <a:t>人及正直人的死，也有祝福的一面，可免将来的祸患，反得享神的平安（赛</a:t>
            </a:r>
            <a:r>
              <a:rPr lang="en-US" altLang="zh-CN" dirty="0"/>
              <a:t>57:2</a:t>
            </a:r>
            <a:r>
              <a:rPr lang="zh-CN" altLang="en-US" dirty="0"/>
              <a:t>）。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2147102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1853</Words>
  <Application>Microsoft Office PowerPoint</Application>
  <PresentationFormat>宽屏</PresentationFormat>
  <Paragraphs>193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方正姚体</vt:lpstr>
      <vt:lpstr>SimHei</vt:lpstr>
      <vt:lpstr>华文新魏</vt:lpstr>
      <vt:lpstr>微软雅黑</vt:lpstr>
      <vt:lpstr>Arial</vt:lpstr>
      <vt:lpstr>Trebuchet MS</vt:lpstr>
      <vt:lpstr>Wingdings 3</vt:lpstr>
      <vt:lpstr>平面</vt:lpstr>
      <vt:lpstr>第26课</vt:lpstr>
      <vt:lpstr>PowerPoint 演示文稿</vt:lpstr>
      <vt:lpstr>真神的呼吁（赛55:1-57:21） </vt:lpstr>
      <vt:lpstr>呼民信神（赛55:1-13）</vt:lpstr>
      <vt:lpstr>PowerPoint 演示文稿</vt:lpstr>
      <vt:lpstr>PowerPoint 演示文稿</vt:lpstr>
      <vt:lpstr>呼民行义（赛56:1-8） </vt:lpstr>
      <vt:lpstr>PowerPoint 演示文稿</vt:lpstr>
      <vt:lpstr>4. 呼民悔悟（赛56:9-57:21）</vt:lpstr>
      <vt:lpstr>PowerPoint 演示文稿</vt:lpstr>
      <vt:lpstr>PowerPoint 演示文稿</vt:lpstr>
      <vt:lpstr>c. 神的心愿（赛57:14-21）</vt:lpstr>
      <vt:lpstr>PowerPoint 演示文稿</vt:lpstr>
      <vt:lpstr>PowerPoint 演示文稿</vt:lpstr>
      <vt:lpstr>救赎后的复原（神的荣耀）（58-66章） </vt:lpstr>
      <vt:lpstr>PowerPoint 演示文稿</vt:lpstr>
      <vt:lpstr>b. 指责伪善（赛58:3下-7）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第26课</dc:title>
  <dc:creator>max G</dc:creator>
  <cp:lastModifiedBy>max G</cp:lastModifiedBy>
  <cp:revision>5</cp:revision>
  <dcterms:created xsi:type="dcterms:W3CDTF">2017-10-29T15:41:29Z</dcterms:created>
  <dcterms:modified xsi:type="dcterms:W3CDTF">2017-10-29T16:57:56Z</dcterms:modified>
</cp:coreProperties>
</file>