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7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8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510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21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452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535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368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6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11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37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7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8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01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77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7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0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5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第三课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736847"/>
            <a:ext cx="8596668" cy="5304515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以赛亚两个忧患</a:t>
            </a:r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zh-CN" altLang="en-US" dirty="0"/>
              <a:t>乌西雅</a:t>
            </a:r>
            <a:r>
              <a:rPr lang="zh-CN" altLang="en-US" dirty="0" smtClean="0"/>
              <a:t>王国富民安</a:t>
            </a:r>
            <a:r>
              <a:rPr lang="zh-CN" altLang="en-US" dirty="0"/>
              <a:t>，国强兵骁</a:t>
            </a:r>
            <a:r>
              <a:rPr lang="zh-CN" altLang="en-US" dirty="0" smtClean="0"/>
              <a:t>，但因为骄傲因而</a:t>
            </a:r>
            <a:r>
              <a:rPr lang="zh-CN" altLang="en-US" dirty="0"/>
              <a:t>受罚染了</a:t>
            </a:r>
            <a:r>
              <a:rPr lang="zh-CN" altLang="en-US" dirty="0" smtClean="0"/>
              <a:t>不治之症。以</a:t>
            </a:r>
            <a:r>
              <a:rPr lang="zh-CN" altLang="en-US" dirty="0"/>
              <a:t>赛</a:t>
            </a:r>
            <a:r>
              <a:rPr lang="zh-CN" altLang="en-US" dirty="0" smtClean="0"/>
              <a:t>亚深知</a:t>
            </a:r>
            <a:r>
              <a:rPr lang="zh-CN" altLang="en-US" dirty="0"/>
              <a:t>神的圣洁不能随意冒犯</a:t>
            </a:r>
            <a:r>
              <a:rPr lang="zh-CN" altLang="en-US" dirty="0" smtClean="0"/>
              <a:t>。</a:t>
            </a: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en-US" dirty="0"/>
              <a:t>亚述</a:t>
            </a:r>
            <a:r>
              <a:rPr lang="zh-CN" altLang="en-US" dirty="0" smtClean="0"/>
              <a:t>兴起</a:t>
            </a:r>
            <a:endParaRPr lang="en-US" altLang="zh-CN" dirty="0"/>
          </a:p>
          <a:p>
            <a:r>
              <a:rPr lang="zh-CN" altLang="en-US" dirty="0" smtClean="0"/>
              <a:t>异象  展现本不应该先知看到的景象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以大祭司的身分</a:t>
            </a:r>
            <a:r>
              <a:rPr lang="zh-CN" altLang="en-US" dirty="0" smtClean="0"/>
              <a:t>显现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正当地上宝座空悬时，天上的宝座显现；正当地上世局动荡不安时，天上的权力彰</a:t>
            </a:r>
            <a:r>
              <a:rPr lang="zh-CN" altLang="en-US" dirty="0" smtClean="0"/>
              <a:t>显</a:t>
            </a:r>
            <a:endParaRPr lang="en-US" altLang="zh-CN" dirty="0" smtClean="0"/>
          </a:p>
          <a:p>
            <a:r>
              <a:rPr lang="zh-CN" altLang="en-US" dirty="0"/>
              <a:t>撒拉</a:t>
            </a:r>
            <a:r>
              <a:rPr lang="zh-CN" altLang="en-US" dirty="0" smtClean="0"/>
              <a:t>弗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不停敬拜上帝的天使。炽天使 形容词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40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img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092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mmc.tw/kingdom/wp-content/uploads/2013/06/Seraph-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40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27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550417"/>
            <a:ext cx="8596668" cy="5490946"/>
          </a:xfrm>
        </p:spPr>
        <p:txBody>
          <a:bodyPr/>
          <a:lstStyle/>
          <a:p>
            <a:r>
              <a:rPr lang="zh-CN" altLang="en-US" dirty="0"/>
              <a:t>撒拉弗以燔祭坛上的「红炭」</a:t>
            </a:r>
            <a:r>
              <a:rPr lang="zh-CN" altLang="en-US" dirty="0" smtClean="0"/>
              <a:t>洁净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  <a:p>
            <a:r>
              <a:rPr lang="zh-CN" altLang="en-US" dirty="0" smtClean="0"/>
              <a:t>先知的谦卑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  口本来是颂赞上帝  现实是指责别人</a:t>
            </a:r>
            <a:endParaRPr lang="en-US" altLang="zh-CN" dirty="0" smtClean="0"/>
          </a:p>
          <a:p>
            <a:r>
              <a:rPr lang="zh-CN" altLang="en-US" dirty="0" smtClean="0"/>
              <a:t>神的洁净和召唤</a:t>
            </a:r>
            <a:endParaRPr lang="en-US" altLang="zh-CN" dirty="0" smtClean="0"/>
          </a:p>
          <a:p>
            <a:r>
              <a:rPr lang="zh-CN" altLang="en-US" dirty="0"/>
              <a:t>以赛</a:t>
            </a:r>
            <a:r>
              <a:rPr lang="zh-CN" altLang="en-US" dirty="0" smtClean="0"/>
              <a:t>亚的回答</a:t>
            </a:r>
            <a:endParaRPr lang="en-US" altLang="zh-CN" dirty="0" smtClean="0"/>
          </a:p>
          <a:p>
            <a:r>
              <a:rPr lang="zh-CN" altLang="en-US" dirty="0" smtClean="0"/>
              <a:t>神的安排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646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488273"/>
            <a:ext cx="9363311" cy="6090080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太</a:t>
            </a:r>
            <a:r>
              <a:rPr lang="en-US" altLang="zh-CN" dirty="0" smtClean="0"/>
              <a:t>13:14-15</a:t>
            </a:r>
            <a:br>
              <a:rPr lang="en-US" altLang="zh-CN" dirty="0" smtClean="0"/>
            </a:br>
            <a:r>
              <a:rPr lang="zh-TW" altLang="en-US" dirty="0"/>
              <a:t>在他們身上，正應了以賽亞的預言，說：你們聽是要聽見，卻不明白；看是要看見，卻不曉得</a:t>
            </a:r>
            <a:r>
              <a:rPr lang="zh-TW" altLang="en-US" dirty="0" smtClean="0"/>
              <a:t>；因</a:t>
            </a:r>
            <a:r>
              <a:rPr lang="zh-TW" altLang="en-US" dirty="0"/>
              <a:t>為這百姓油蒙了心，耳朵發沉，眼睛閉著，恐怕眼睛看見，耳朵聽見，心裡明白，回轉過來，我就醫治他們</a:t>
            </a:r>
            <a:r>
              <a:rPr lang="zh-TW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约</a:t>
            </a:r>
            <a:r>
              <a:rPr lang="en-US" altLang="zh-CN" dirty="0" smtClean="0"/>
              <a:t>12:39-40</a:t>
            </a:r>
            <a:br>
              <a:rPr lang="en-US" altLang="zh-CN" dirty="0" smtClean="0"/>
            </a:br>
            <a:r>
              <a:rPr lang="zh-TW" altLang="en-US" dirty="0"/>
              <a:t>他們所以不能信，因為以賽亞又說</a:t>
            </a:r>
            <a:r>
              <a:rPr lang="zh-TW" altLang="en-US" dirty="0" smtClean="0"/>
              <a:t>：主叫</a:t>
            </a:r>
            <a:r>
              <a:rPr lang="zh-TW" altLang="en-US" dirty="0"/>
              <a:t>他們瞎了眼，硬了心，免得他們眼睛看見，心裡明白，回轉過來，我就醫治他們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CN" altLang="en-US" dirty="0" smtClean="0"/>
              <a:t>以</a:t>
            </a:r>
            <a:r>
              <a:rPr lang="zh-CN" altLang="en-US" dirty="0"/>
              <a:t>赛亚事奉神的动力，这里有神的荣耀、同在、公义、圣洁、尊贵及赦免</a:t>
            </a:r>
            <a:r>
              <a:rPr lang="en-US" altLang="zh-CN" dirty="0"/>
              <a:t>——</a:t>
            </a:r>
            <a:r>
              <a:rPr lang="zh-CN" altLang="en-US" dirty="0"/>
              <a:t>这一切是先知一生事奉不遗余力的动力来源。</a:t>
            </a:r>
            <a:endParaRPr lang="zh-TW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615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5417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葡萄园之歌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305017"/>
            <a:ext cx="8596668" cy="4736345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以葡萄园的比喻，斥责以色列的</a:t>
            </a:r>
            <a:r>
              <a:rPr lang="zh-CN" altLang="en-US" sz="2400" dirty="0" smtClean="0"/>
              <a:t>罪行</a:t>
            </a:r>
            <a:endParaRPr lang="en-US" altLang="zh-CN" sz="2400" dirty="0" smtClean="0"/>
          </a:p>
          <a:p>
            <a:r>
              <a:rPr lang="zh-CN" altLang="en-US" sz="2400" dirty="0" smtClean="0"/>
              <a:t>马太福音</a:t>
            </a:r>
            <a:r>
              <a:rPr lang="en-US" altLang="zh-CN" sz="2400" dirty="0" smtClean="0"/>
              <a:t>21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33-44</a:t>
            </a:r>
            <a:br>
              <a:rPr lang="en-US" altLang="zh-CN" sz="2400" dirty="0" smtClean="0"/>
            </a:br>
            <a:r>
              <a:rPr lang="zh-TW" altLang="en-US" sz="1800" dirty="0" smtClean="0"/>
              <a:t>你们再听一个比喻：有个家主栽了一个葡萄园，周围圈上篱笆，里面挖了一个压酒池，盖了一座楼，租给园户，就往外国去了。收果子的时候近了，就打发仆人到园户那里去收果子。园户拿住仆人，打了一个，杀了一个，用石头打死一个。主人又打发别的仆人去，比先前更多；园户还是照样待他们。后来打发他的儿子到他们那里去，意思说：他们必尊敬我的儿子。不料，园户看见他儿子，就彼此说：这是承受产业的。来吧，我们杀他，占他的产业！他们就拿住他，推出葡萄园外，杀了。园主来的时候要怎样处治这些园户呢？他们说：要下毒手除灭那些恶人，将葡萄园另租给那按着时候交果子的园户。耶稣说：经上写着：匠人所弃的石头已作了房角的头块石头。这是主所做的，在我们眼中看为希奇。这经你们没有念过吗？所以我告诉你们，神的国必从你们夺去，赐给那能结果子的百姓。谁掉在这石头上，必要跌碎；这石头掉在谁的身上，就要把谁砸得稀烂。</a:t>
            </a:r>
            <a:endParaRPr lang="en-US" altLang="zh-CN" sz="2400" dirty="0" smtClean="0"/>
          </a:p>
          <a:p>
            <a:r>
              <a:rPr lang="zh-CN" altLang="en-US" sz="2400" dirty="0" smtClean="0"/>
              <a:t>文学</a:t>
            </a:r>
            <a:r>
              <a:rPr lang="zh-CN" altLang="en-US" sz="2400" dirty="0"/>
              <a:t>之冠</a:t>
            </a:r>
            <a:r>
              <a:rPr lang="zh-CN" altLang="en-US" sz="2400" dirty="0" smtClean="0"/>
              <a:t>，词藻</a:t>
            </a:r>
            <a:r>
              <a:rPr lang="zh-CN" altLang="en-US" sz="2400" dirty="0"/>
              <a:t>的华丽、文字的洗练、语句的精简、意义的深邃，使人叹为观止</a:t>
            </a:r>
          </a:p>
        </p:txBody>
      </p:sp>
    </p:spTree>
    <p:extLst>
      <p:ext uri="{BB962C8B-B14F-4D97-AF65-F5344CB8AC3E}">
        <p14:creationId xmlns:p14="http://schemas.microsoft.com/office/powerpoint/2010/main" val="8336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790113"/>
            <a:ext cx="8596668" cy="5251249"/>
          </a:xfrm>
        </p:spPr>
        <p:txBody>
          <a:bodyPr/>
          <a:lstStyle/>
          <a:p>
            <a:r>
              <a:rPr lang="zh-CN" altLang="en-US" dirty="0" smtClean="0"/>
              <a:t>葡萄园的比喻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选民  神花心血栽培 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没有结出好果子，反倒结出野葡萄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一切</a:t>
            </a:r>
            <a:r>
              <a:rPr lang="zh-CN" altLang="en-US" dirty="0" smtClean="0"/>
              <a:t>努力都成枉然</a:t>
            </a:r>
            <a:endParaRPr lang="en-US" altLang="zh-CN" dirty="0" smtClean="0"/>
          </a:p>
          <a:p>
            <a:r>
              <a:rPr lang="zh-CN" altLang="en-US" dirty="0" smtClean="0"/>
              <a:t>我还有什么可做的呢？ </a:t>
            </a:r>
            <a:r>
              <a:rPr lang="en-US" altLang="zh-CN" dirty="0" smtClean="0"/>
              <a:t>5</a:t>
            </a:r>
            <a:r>
              <a:rPr lang="zh-CN" altLang="en-US" dirty="0" smtClean="0"/>
              <a:t>：</a:t>
            </a:r>
            <a:r>
              <a:rPr lang="en-US" altLang="zh-CN" dirty="0" smtClean="0"/>
              <a:t>4</a:t>
            </a:r>
            <a:br>
              <a:rPr lang="en-US" altLang="zh-CN" dirty="0" smtClean="0"/>
            </a:br>
            <a:r>
              <a:rPr lang="zh-CN" altLang="en-US" dirty="0" smtClean="0"/>
              <a:t>神只好放弃 任由长满杂草荆棘</a:t>
            </a:r>
            <a:endParaRPr lang="en-US" altLang="zh-CN" dirty="0" smtClean="0"/>
          </a:p>
          <a:p>
            <a:r>
              <a:rPr lang="zh-TW" altLang="en-US" dirty="0"/>
              <a:t>他指望的是公平，誰知倒有</a:t>
            </a:r>
            <a:r>
              <a:rPr lang="zh-TW" altLang="en-US" dirty="0" smtClean="0"/>
              <a:t>暴虐；</a:t>
            </a:r>
            <a:r>
              <a:rPr lang="zh-TW" altLang="en-US" dirty="0"/>
              <a:t>指望的是公義，誰知倒有冤</a:t>
            </a:r>
            <a:r>
              <a:rPr lang="zh-TW" altLang="en-US" dirty="0" smtClean="0"/>
              <a:t>聲  </a:t>
            </a:r>
            <a:r>
              <a:rPr lang="en-US" altLang="zh-CN" dirty="0" smtClean="0"/>
              <a:t>5</a:t>
            </a:r>
            <a:r>
              <a:rPr lang="zh-CN" altLang="en-US" dirty="0" smtClean="0"/>
              <a:t>：</a:t>
            </a:r>
            <a:r>
              <a:rPr lang="en-US" altLang="zh-CN" dirty="0" smtClean="0"/>
              <a:t>7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710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8784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以赛亚控罪</a:t>
            </a:r>
            <a:r>
              <a:rPr lang="en-US" altLang="zh-CN" dirty="0" smtClean="0"/>
              <a:t>--</a:t>
            </a:r>
            <a:r>
              <a:rPr lang="zh-CN" altLang="en-US" dirty="0"/>
              <a:t>祸灾之歌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1278385"/>
            <a:ext cx="10277712" cy="508690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/>
              <a:t>(1)</a:t>
            </a:r>
            <a:r>
              <a:rPr lang="zh-CN" altLang="en-US" dirty="0"/>
              <a:t>第一祸哉（赛</a:t>
            </a:r>
            <a:r>
              <a:rPr lang="en-US" altLang="zh-CN" dirty="0"/>
              <a:t>5:8-10</a:t>
            </a:r>
            <a:r>
              <a:rPr lang="zh-CN" altLang="en-US" dirty="0"/>
              <a:t>）：贪婪自私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以致</a:t>
            </a:r>
            <a:r>
              <a:rPr lang="zh-CN" altLang="en-US" dirty="0"/>
              <a:t>美地成为</a:t>
            </a:r>
            <a:r>
              <a:rPr lang="zh-CN" altLang="en-US" dirty="0" smtClean="0"/>
              <a:t>荒凉，庞大</a:t>
            </a:r>
            <a:r>
              <a:rPr lang="zh-CN" altLang="en-US" dirty="0"/>
              <a:t>的田园只能出产极少量的</a:t>
            </a:r>
            <a:r>
              <a:rPr lang="zh-CN" altLang="en-US" dirty="0" smtClean="0"/>
              <a:t>土产。财主、利益集团，独享收入（现代）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zh-CN" dirty="0"/>
              <a:t>一罢</a:t>
            </a:r>
            <a:r>
              <a:rPr lang="zh-CN" altLang="zh-CN" dirty="0" smtClean="0"/>
              <a:t>特约</a:t>
            </a:r>
            <a:r>
              <a:rPr lang="zh-CN" altLang="zh-CN" dirty="0"/>
              <a:t>相等于六加仑（</a:t>
            </a:r>
            <a:r>
              <a:rPr lang="en-US" altLang="zh-CN" dirty="0"/>
              <a:t>22</a:t>
            </a:r>
            <a:r>
              <a:rPr lang="zh-CN" altLang="zh-CN" dirty="0"/>
              <a:t>公升</a:t>
            </a:r>
            <a:r>
              <a:rPr lang="zh-CN" altLang="zh-CN" dirty="0" smtClean="0"/>
              <a:t>）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亩</a:t>
            </a:r>
            <a:r>
              <a:rPr lang="en-US" altLang="zh-CN" dirty="0" smtClean="0"/>
              <a:t>150</a:t>
            </a:r>
            <a:r>
              <a:rPr lang="zh-CN" altLang="zh-CN" dirty="0"/>
              <a:t>罢</a:t>
            </a:r>
            <a:r>
              <a:rPr lang="zh-CN" altLang="zh-CN" dirty="0" smtClean="0"/>
              <a:t>特</a:t>
            </a:r>
            <a:r>
              <a:rPr lang="zh-CN" altLang="en-US" dirty="0" smtClean="0"/>
              <a:t>）一</a:t>
            </a:r>
            <a:r>
              <a:rPr lang="zh-CN" altLang="en-US" dirty="0"/>
              <a:t>贺梅珥等于十伊</a:t>
            </a:r>
            <a:r>
              <a:rPr lang="zh-CN" altLang="en-US" dirty="0" smtClean="0"/>
              <a:t>法（十倍）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贪婪</a:t>
            </a:r>
            <a:r>
              <a:rPr lang="zh-CN" altLang="en-US" dirty="0"/>
              <a:t>者欲享受更多、更富饶的期待反而带来衰微与失望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利未记</a:t>
            </a:r>
            <a:r>
              <a:rPr lang="en-US" altLang="zh-CN" dirty="0" smtClean="0"/>
              <a:t>25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13</a:t>
            </a:r>
            <a:r>
              <a:rPr lang="zh-TW" altLang="en-US" dirty="0" smtClean="0"/>
              <a:t>这禧年，你们各人要归自己的地业。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CN" altLang="en-US" dirty="0"/>
              <a:t>利未记</a:t>
            </a:r>
            <a:r>
              <a:rPr lang="en-US" altLang="zh-CN" dirty="0" smtClean="0"/>
              <a:t>27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24</a:t>
            </a:r>
            <a:r>
              <a:rPr lang="zh-TW" altLang="en-US" dirty="0" smtClean="0"/>
              <a:t>到了禧年，那地要归卖主，就是那承受为业的原主。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CN" altLang="en-US" dirty="0" smtClean="0"/>
              <a:t>王上</a:t>
            </a:r>
            <a:r>
              <a:rPr lang="en-US" altLang="zh-CN" dirty="0" smtClean="0"/>
              <a:t>21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1-3</a:t>
            </a:r>
            <a:r>
              <a:rPr lang="zh-CN" altLang="en-US" dirty="0"/>
              <a:t>亚哈对拿</a:t>
            </a:r>
            <a:r>
              <a:rPr lang="zh-CN" altLang="en-US" dirty="0" smtClean="0"/>
              <a:t>伯争葡萄园  耶</a:t>
            </a:r>
            <a:r>
              <a:rPr lang="zh-CN" altLang="en-US" dirty="0"/>
              <a:t>洗别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TW" altLang="en-US" dirty="0" smtClean="0"/>
              <a:t>「主的灵在我身上，因为他用膏膏我，叫我传福音给贫穷的人；差遣我报告：被掳的得释放，瞎眼的得看见，叫那受压制的得自由，报告　神悦纳人的禧年。」</a:t>
            </a:r>
            <a:r>
              <a:rPr lang="en-US" altLang="zh-TW" dirty="0" smtClean="0"/>
              <a:t>(</a:t>
            </a:r>
            <a:r>
              <a:rPr lang="zh-TW" altLang="en-US" dirty="0"/>
              <a:t>路加福音</a:t>
            </a:r>
            <a:r>
              <a:rPr lang="en-US" altLang="zh-TW" dirty="0"/>
              <a:t>4:18-19</a:t>
            </a:r>
            <a:r>
              <a:rPr lang="en-US" altLang="zh-TW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898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609600"/>
            <a:ext cx="10920618" cy="5856513"/>
          </a:xfrm>
        </p:spPr>
        <p:txBody>
          <a:bodyPr>
            <a:noAutofit/>
          </a:bodyPr>
          <a:lstStyle/>
          <a:p>
            <a:r>
              <a:rPr lang="zh-TW" altLang="en-US" sz="2400" dirty="0"/>
              <a:t>安息年</a:t>
            </a:r>
            <a:r>
              <a:rPr lang="en-US" altLang="zh-TW" sz="2400" dirty="0"/>
              <a:t>(</a:t>
            </a:r>
            <a:r>
              <a:rPr lang="zh-TW" altLang="en-US" sz="2400" dirty="0"/>
              <a:t>希伯來語：</a:t>
            </a:r>
            <a:r>
              <a:rPr lang="en-US" altLang="zh-TW" sz="2400" dirty="0" err="1"/>
              <a:t>שמיטה</a:t>
            </a:r>
            <a:r>
              <a:rPr lang="en-US" altLang="zh-TW" sz="2400" dirty="0"/>
              <a:t>‎</a:t>
            </a:r>
            <a:r>
              <a:rPr lang="zh-TW" altLang="en-US" sz="2400" dirty="0"/>
              <a:t>，拉丁語：</a:t>
            </a:r>
            <a:r>
              <a:rPr lang="en-US" altLang="zh-TW" sz="2400" dirty="0" err="1"/>
              <a:t>Shmita</a:t>
            </a:r>
            <a:r>
              <a:rPr lang="en-US" altLang="zh-TW" sz="2400" dirty="0"/>
              <a:t>‎</a:t>
            </a:r>
            <a:r>
              <a:rPr lang="zh-TW" altLang="en-US" sz="2400" dirty="0"/>
              <a:t>，意為「豁免」</a:t>
            </a:r>
            <a:r>
              <a:rPr lang="en-US" altLang="zh-TW" sz="2400" dirty="0" smtClean="0"/>
              <a:t>)</a:t>
            </a:r>
            <a:r>
              <a:rPr lang="zh-TW" altLang="en-US" sz="2400" dirty="0"/>
              <a:t/>
            </a:r>
            <a:br>
              <a:rPr lang="zh-TW" altLang="en-US" sz="2400" dirty="0"/>
            </a:br>
            <a:r>
              <a:rPr lang="zh-TW" altLang="en-US" sz="2400" dirty="0"/>
              <a:t>每個七年的第七年就是安息年，第七個安息年</a:t>
            </a:r>
            <a:r>
              <a:rPr lang="en-US" altLang="zh-TW" sz="2400" dirty="0"/>
              <a:t>(</a:t>
            </a:r>
            <a:r>
              <a:rPr lang="zh-TW" altLang="en-US" sz="2400" dirty="0"/>
              <a:t>第</a:t>
            </a:r>
            <a:r>
              <a:rPr lang="en-US" altLang="zh-TW" sz="2400" dirty="0"/>
              <a:t>49</a:t>
            </a:r>
            <a:r>
              <a:rPr lang="zh-TW" altLang="en-US" sz="2400" dirty="0"/>
              <a:t>年</a:t>
            </a:r>
            <a:r>
              <a:rPr lang="en-US" altLang="zh-TW" sz="2400" dirty="0"/>
              <a:t>)</a:t>
            </a:r>
            <a:r>
              <a:rPr lang="zh-TW" altLang="en-US" sz="2400" dirty="0"/>
              <a:t>的隔年就是五十禧年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/>
            </a:r>
            <a:br>
              <a:rPr lang="zh-TW" altLang="en-US" sz="2400" dirty="0"/>
            </a:br>
            <a:r>
              <a:rPr lang="zh-TW" altLang="en-US" sz="2400" dirty="0"/>
              <a:t>安息年是土地休耕之年，現代猶太教仍然遵守此規定。</a:t>
            </a:r>
            <a:br>
              <a:rPr lang="zh-TW" altLang="en-US" sz="2400" dirty="0"/>
            </a:br>
            <a:r>
              <a:rPr lang="zh-TW" altLang="en-US" sz="2400" dirty="0"/>
              <a:t/>
            </a:r>
            <a:br>
              <a:rPr lang="zh-TW" altLang="en-US" sz="2400" dirty="0"/>
            </a:br>
            <a:r>
              <a:rPr lang="zh-TW" altLang="en-US" sz="2400" dirty="0"/>
              <a:t>現代以色列國復國後，他們在</a:t>
            </a:r>
            <a:r>
              <a:rPr lang="en-US" altLang="zh-TW" sz="2400" dirty="0"/>
              <a:t>1951</a:t>
            </a:r>
            <a:r>
              <a:rPr lang="zh-TW" altLang="en-US" sz="2400" dirty="0"/>
              <a:t>年首次守第一個安息年</a:t>
            </a:r>
            <a:r>
              <a:rPr lang="en-US" altLang="zh-TW" sz="2400" dirty="0"/>
              <a:t>(</a:t>
            </a:r>
            <a:r>
              <a:rPr lang="zh-TW" altLang="en-US" sz="2400" dirty="0"/>
              <a:t>希伯來曆</a:t>
            </a:r>
            <a:r>
              <a:rPr lang="en-US" altLang="zh-TW" sz="2400" dirty="0"/>
              <a:t>5712</a:t>
            </a:r>
            <a:r>
              <a:rPr lang="zh-TW" altLang="en-US" sz="2400" dirty="0"/>
              <a:t>年</a:t>
            </a:r>
            <a:r>
              <a:rPr lang="en-US" altLang="zh-TW" sz="2400" dirty="0"/>
              <a:t>)</a:t>
            </a:r>
            <a:r>
              <a:rPr lang="zh-TW" altLang="en-US" sz="2400" dirty="0"/>
              <a:t>。隨後的安息年是</a:t>
            </a:r>
            <a:r>
              <a:rPr lang="en-US" altLang="zh-TW" sz="2400" dirty="0"/>
              <a:t>1958</a:t>
            </a:r>
            <a:r>
              <a:rPr lang="zh-TW" altLang="en-US" sz="2400" dirty="0"/>
              <a:t>年</a:t>
            </a:r>
            <a:r>
              <a:rPr lang="en-US" altLang="zh-TW" sz="2400" dirty="0"/>
              <a:t>(5719)</a:t>
            </a:r>
            <a:r>
              <a:rPr lang="zh-TW" altLang="en-US" sz="2400" dirty="0"/>
              <a:t>、</a:t>
            </a:r>
            <a:r>
              <a:rPr lang="en-US" altLang="zh-TW" sz="2400" dirty="0"/>
              <a:t>1965</a:t>
            </a:r>
            <a:r>
              <a:rPr lang="zh-TW" altLang="en-US" sz="2400" dirty="0"/>
              <a:t>年</a:t>
            </a:r>
            <a:r>
              <a:rPr lang="en-US" altLang="zh-TW" sz="2400" dirty="0"/>
              <a:t>(5726)</a:t>
            </a:r>
            <a:r>
              <a:rPr lang="zh-TW" altLang="en-US" sz="2400" dirty="0"/>
              <a:t>、</a:t>
            </a:r>
            <a:r>
              <a:rPr lang="en-US" altLang="zh-TW" sz="2400" dirty="0"/>
              <a:t>1972</a:t>
            </a:r>
            <a:r>
              <a:rPr lang="zh-TW" altLang="en-US" sz="2400" dirty="0"/>
              <a:t>年</a:t>
            </a:r>
            <a:r>
              <a:rPr lang="en-US" altLang="zh-TW" sz="2400" dirty="0"/>
              <a:t>(5733)</a:t>
            </a:r>
            <a:r>
              <a:rPr lang="zh-TW" altLang="en-US" sz="2400" dirty="0"/>
              <a:t>、</a:t>
            </a:r>
            <a:r>
              <a:rPr lang="en-US" altLang="zh-TW" sz="2400" dirty="0"/>
              <a:t>1979</a:t>
            </a:r>
            <a:r>
              <a:rPr lang="zh-TW" altLang="en-US" sz="2400" dirty="0"/>
              <a:t>年</a:t>
            </a:r>
            <a:r>
              <a:rPr lang="en-US" altLang="zh-TW" sz="2400" dirty="0"/>
              <a:t>(5740)</a:t>
            </a:r>
            <a:r>
              <a:rPr lang="zh-TW" altLang="en-US" sz="2400" dirty="0"/>
              <a:t>、</a:t>
            </a:r>
            <a:r>
              <a:rPr lang="en-US" altLang="zh-TW" sz="2400" dirty="0"/>
              <a:t>1986</a:t>
            </a:r>
            <a:r>
              <a:rPr lang="zh-TW" altLang="en-US" sz="2400" dirty="0"/>
              <a:t>年</a:t>
            </a:r>
            <a:r>
              <a:rPr lang="en-US" altLang="zh-TW" sz="2400" dirty="0"/>
              <a:t>(5747)</a:t>
            </a:r>
            <a:r>
              <a:rPr lang="zh-TW" altLang="en-US" sz="2400" dirty="0"/>
              <a:t>、</a:t>
            </a:r>
            <a:r>
              <a:rPr lang="en-US" altLang="zh-TW" sz="2400" dirty="0"/>
              <a:t>1993</a:t>
            </a:r>
            <a:r>
              <a:rPr lang="zh-TW" altLang="en-US" sz="2400" dirty="0"/>
              <a:t>年</a:t>
            </a:r>
            <a:r>
              <a:rPr lang="en-US" altLang="zh-TW" sz="2400" dirty="0"/>
              <a:t>(5754)</a:t>
            </a:r>
            <a:r>
              <a:rPr lang="zh-TW" altLang="en-US" sz="2400" dirty="0"/>
              <a:t>、</a:t>
            </a:r>
            <a:r>
              <a:rPr lang="en-US" altLang="zh-TW" sz="2400" dirty="0"/>
              <a:t>2000</a:t>
            </a:r>
            <a:r>
              <a:rPr lang="zh-TW" altLang="en-US" sz="2400" dirty="0"/>
              <a:t>年</a:t>
            </a:r>
            <a:r>
              <a:rPr lang="en-US" altLang="zh-TW" sz="2400" dirty="0"/>
              <a:t>(5761)</a:t>
            </a:r>
            <a:r>
              <a:rPr lang="zh-TW" altLang="en-US" sz="2400" dirty="0"/>
              <a:t>、</a:t>
            </a:r>
            <a:r>
              <a:rPr lang="en-US" altLang="zh-TW" sz="2400" dirty="0"/>
              <a:t>2007</a:t>
            </a:r>
            <a:r>
              <a:rPr lang="zh-TW" altLang="en-US" sz="2400" dirty="0"/>
              <a:t>年</a:t>
            </a:r>
            <a:r>
              <a:rPr lang="en-US" altLang="zh-TW" sz="2400" dirty="0"/>
              <a:t>(5768)</a:t>
            </a:r>
            <a:r>
              <a:rPr lang="zh-TW" altLang="en-US" sz="2400" dirty="0"/>
              <a:t>。</a:t>
            </a:r>
            <a:r>
              <a:rPr lang="en-US" altLang="zh-TW" sz="2400" dirty="0"/>
              <a:t>2014</a:t>
            </a:r>
            <a:r>
              <a:rPr lang="zh-TW" altLang="en-US" sz="2400" dirty="0"/>
              <a:t>年</a:t>
            </a:r>
            <a:r>
              <a:rPr lang="en-US" altLang="zh-TW" sz="2400" dirty="0"/>
              <a:t>(5775)</a:t>
            </a:r>
            <a:r>
              <a:rPr lang="zh-TW" altLang="en-US" sz="2400" dirty="0"/>
              <a:t>正逢安息年。</a:t>
            </a:r>
            <a:br>
              <a:rPr lang="zh-TW" altLang="en-US" sz="2400" dirty="0"/>
            </a:br>
            <a:r>
              <a:rPr lang="zh-TW" altLang="en-US" sz="2400" dirty="0"/>
              <a:t/>
            </a:r>
            <a:br>
              <a:rPr lang="zh-TW" altLang="en-US" sz="2400" dirty="0"/>
            </a:br>
            <a:r>
              <a:rPr lang="en-US" altLang="zh-TW" sz="2400" dirty="0"/>
              <a:t>2014</a:t>
            </a:r>
            <a:r>
              <a:rPr lang="zh-TW" altLang="en-US" sz="2400" dirty="0"/>
              <a:t>年</a:t>
            </a:r>
            <a:r>
              <a:rPr lang="en-US" altLang="zh-TW" sz="2400" dirty="0"/>
              <a:t>9</a:t>
            </a:r>
            <a:r>
              <a:rPr lang="zh-TW" altLang="en-US" sz="2400" dirty="0"/>
              <a:t>月</a:t>
            </a:r>
            <a:r>
              <a:rPr lang="en-US" altLang="zh-TW" sz="2400" dirty="0"/>
              <a:t>24</a:t>
            </a:r>
            <a:r>
              <a:rPr lang="zh-TW" altLang="en-US" sz="2400" dirty="0"/>
              <a:t>日當天黃昏，便進入了猶太</a:t>
            </a:r>
            <a:r>
              <a:rPr lang="en-US" altLang="zh-TW" sz="2400" dirty="0"/>
              <a:t>5775</a:t>
            </a:r>
            <a:r>
              <a:rPr lang="zh-TW" altLang="en-US" sz="2400" dirty="0"/>
              <a:t>年，從這日起的一年便是安息年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/>
            </a:r>
            <a:br>
              <a:rPr lang="zh-TW" altLang="en-US" sz="2400" dirty="0"/>
            </a:br>
            <a:r>
              <a:rPr lang="zh-TW" altLang="en-US" sz="2400" dirty="0"/>
              <a:t>安息年可追溯自出埃及記</a:t>
            </a:r>
            <a:r>
              <a:rPr lang="en-US" altLang="zh-TW" sz="2400" dirty="0"/>
              <a:t>23:10-11</a:t>
            </a:r>
            <a:r>
              <a:rPr lang="zh-TW" altLang="en-US" sz="2400" dirty="0"/>
              <a:t>所記載「六年你要耕種田地，收藏土產，只是第七年要叫地歇息，不耕不種，使你民中的窮人有吃的；他們所剩下的，野獸可以吃。你的葡萄園和橄欖園也要照樣辦理。」因為以色列人是從奴隸、艱困的環境下蒙上帝的救贖，因此守安息年更能體會先民的艱困。</a:t>
            </a:r>
            <a:r>
              <a:rPr lang="zh-TW" altLang="en-US" sz="2400" b="1" dirty="0"/>
              <a:t>守安息年有四項主要目的，</a:t>
            </a:r>
            <a:r>
              <a:rPr lang="en-US" altLang="zh-TW" sz="2400" b="1" dirty="0"/>
              <a:t>1.</a:t>
            </a:r>
            <a:r>
              <a:rPr lang="zh-TW" altLang="en-US" sz="2400" b="1" dirty="0"/>
              <a:t>遵守上帝的話語；</a:t>
            </a:r>
            <a:r>
              <a:rPr lang="en-US" altLang="zh-TW" sz="2400" b="1" dirty="0"/>
              <a:t>2.</a:t>
            </a:r>
            <a:r>
              <a:rPr lang="zh-TW" altLang="en-US" sz="2400" b="1" dirty="0"/>
              <a:t>照顧窮人；</a:t>
            </a:r>
            <a:r>
              <a:rPr lang="en-US" altLang="zh-TW" sz="2400" b="1" dirty="0"/>
              <a:t>3.</a:t>
            </a:r>
            <a:r>
              <a:rPr lang="zh-TW" altLang="en-US" sz="2400" b="1" dirty="0"/>
              <a:t>生養萬物；</a:t>
            </a:r>
            <a:r>
              <a:rPr lang="en-US" altLang="zh-TW" sz="2400" b="1" dirty="0"/>
              <a:t>4.</a:t>
            </a:r>
            <a:r>
              <a:rPr lang="zh-TW" altLang="en-US" sz="2400" b="1" dirty="0"/>
              <a:t>環境永續。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1816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736847"/>
            <a:ext cx="10499652" cy="5601809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(2)</a:t>
            </a:r>
            <a:r>
              <a:rPr lang="zh-CN" altLang="en-US" dirty="0"/>
              <a:t>第二祸哉（赛</a:t>
            </a:r>
            <a:r>
              <a:rPr lang="en-US" altLang="zh-CN" dirty="0"/>
              <a:t>5:11-17</a:t>
            </a:r>
            <a:r>
              <a:rPr lang="zh-CN" altLang="en-US" dirty="0"/>
              <a:t>）：饮酒作乐</a:t>
            </a:r>
            <a:r>
              <a:rPr lang="en-US" altLang="zh-CN" dirty="0"/>
              <a:t>——</a:t>
            </a:r>
            <a:r>
              <a:rPr lang="zh-CN" altLang="en-US" dirty="0"/>
              <a:t>道德败落，破坏神的律，只顾宴乐享受，不顾念「神的作为</a:t>
            </a:r>
            <a:r>
              <a:rPr lang="zh-CN" altLang="en-US" dirty="0" smtClean="0"/>
              <a:t>」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2600" dirty="0" smtClean="0"/>
              <a:t>“</a:t>
            </a:r>
            <a:r>
              <a:rPr lang="zh-CN" altLang="zh-CN" sz="2600" dirty="0" smtClean="0"/>
              <a:t>出去</a:t>
            </a:r>
            <a:r>
              <a:rPr lang="zh-CN" altLang="zh-CN" sz="2600" dirty="0"/>
              <a:t>作工</a:t>
            </a:r>
            <a:r>
              <a:rPr lang="en-US" altLang="zh-CN" sz="2600" dirty="0"/>
              <a:t>,</a:t>
            </a:r>
            <a:r>
              <a:rPr lang="zh-CN" altLang="zh-CN" sz="2600" dirty="0"/>
              <a:t>劳碌直到晚上”</a:t>
            </a:r>
            <a:r>
              <a:rPr lang="en-US" altLang="zh-CN" sz="2600" dirty="0"/>
              <a:t>(</a:t>
            </a:r>
            <a:r>
              <a:rPr lang="zh-CN" altLang="zh-CN" sz="2600" dirty="0"/>
              <a:t>诗</a:t>
            </a:r>
            <a:r>
              <a:rPr lang="en-US" altLang="zh-CN" sz="2600" dirty="0"/>
              <a:t>104:23</a:t>
            </a:r>
            <a:r>
              <a:rPr lang="en-US" altLang="zh-CN" sz="2600" dirty="0" smtClean="0"/>
              <a:t>)</a:t>
            </a:r>
            <a:br>
              <a:rPr lang="en-US" altLang="zh-CN" sz="2600" dirty="0" smtClean="0"/>
            </a:br>
            <a:r>
              <a:rPr lang="zh-TW" altLang="en-US" sz="2600" dirty="0" smtClean="0"/>
              <a:t>邦国啊，你的王若是孩童，你的群臣早晨宴乐，你就有祸了！邦国啊，你的王若是贵冑之子，你的群臣按时吃喝，为要补力，不为酒醉，你就有福了！</a:t>
            </a:r>
            <a:r>
              <a:rPr lang="zh-CN" altLang="en-US" sz="2600" dirty="0" smtClean="0"/>
              <a:t>（传</a:t>
            </a:r>
            <a:r>
              <a:rPr lang="en-US" altLang="zh-CN" sz="2600" dirty="0" smtClean="0"/>
              <a:t>10</a:t>
            </a:r>
            <a:r>
              <a:rPr lang="zh-CN" altLang="en-US" sz="2600" dirty="0" smtClean="0"/>
              <a:t>：</a:t>
            </a:r>
            <a:r>
              <a:rPr lang="en-US" altLang="zh-CN" sz="2600" dirty="0" smtClean="0"/>
              <a:t>16-17</a:t>
            </a:r>
            <a:r>
              <a:rPr lang="zh-CN" altLang="en-US" sz="2600" dirty="0" smtClean="0"/>
              <a:t>）</a:t>
            </a:r>
            <a:r>
              <a:rPr lang="en-US" altLang="zh-CN" sz="2600" dirty="0"/>
              <a:t/>
            </a:r>
            <a:br>
              <a:rPr lang="en-US" altLang="zh-CN" sz="2600" dirty="0"/>
            </a:br>
            <a:r>
              <a:rPr lang="zh-CN" altLang="zh-CN" sz="3000" dirty="0"/>
              <a:t>只有在神的伦理范围内有节制地追求</a:t>
            </a:r>
            <a:r>
              <a:rPr lang="en-US" altLang="zh-CN" sz="3000" dirty="0"/>
              <a:t>,</a:t>
            </a:r>
            <a:r>
              <a:rPr lang="zh-CN" altLang="zh-CN" sz="3000" dirty="0"/>
              <a:t>才能真正享受人生的</a:t>
            </a:r>
            <a:r>
              <a:rPr lang="zh-CN" altLang="zh-CN" sz="3000" dirty="0" smtClean="0"/>
              <a:t>快乐</a:t>
            </a:r>
            <a:r>
              <a:rPr lang="zh-CN" altLang="en-US" sz="3000" dirty="0" smtClean="0"/>
              <a:t>，</a:t>
            </a:r>
            <a:r>
              <a:rPr lang="zh-CN" altLang="en-US" sz="3000" dirty="0"/>
              <a:t>以赛亚意识到神崇高的品格，十分希望以色列能成为圣洁和公</a:t>
            </a:r>
            <a:r>
              <a:rPr lang="zh-CN" altLang="en-US" sz="3000" dirty="0" smtClean="0"/>
              <a:t>义</a:t>
            </a:r>
            <a:r>
              <a:rPr lang="en-US" altLang="zh-CN" sz="3000" dirty="0" smtClean="0"/>
              <a:t/>
            </a:r>
            <a:br>
              <a:rPr lang="en-US" altLang="zh-CN" sz="3000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 </a:t>
            </a:r>
            <a:r>
              <a:rPr lang="en-US" altLang="zh-CN" dirty="0"/>
              <a:t>(a)</a:t>
            </a:r>
            <a:r>
              <a:rPr lang="zh-CN" altLang="en-US" dirty="0"/>
              <a:t>被掳，应验在主前</a:t>
            </a:r>
            <a:r>
              <a:rPr lang="en-US" altLang="zh-CN" dirty="0"/>
              <a:t>586</a:t>
            </a:r>
            <a:r>
              <a:rPr lang="zh-CN" altLang="en-US" dirty="0"/>
              <a:t>年及主后</a:t>
            </a:r>
            <a:r>
              <a:rPr lang="en-US" altLang="zh-CN" dirty="0"/>
              <a:t>70</a:t>
            </a:r>
            <a:r>
              <a:rPr lang="zh-CN" altLang="en-US" dirty="0"/>
              <a:t>年；</a:t>
            </a:r>
            <a:r>
              <a:rPr lang="en-US" altLang="zh-CN" dirty="0"/>
              <a:t>(b)</a:t>
            </a:r>
            <a:r>
              <a:rPr lang="zh-CN" altLang="en-US" dirty="0"/>
              <a:t>饥荒，在历史上多次应验；</a:t>
            </a:r>
            <a:r>
              <a:rPr lang="en-US" altLang="zh-CN" dirty="0"/>
              <a:t>(c)</a:t>
            </a:r>
            <a:r>
              <a:rPr lang="zh-CN" altLang="en-US" dirty="0"/>
              <a:t>死亡死亡结束他们不公义的行径，有些则沦为别人的奴仆；</a:t>
            </a:r>
            <a:r>
              <a:rPr lang="en-US" altLang="zh-CN" dirty="0"/>
              <a:t>(d)</a:t>
            </a:r>
            <a:r>
              <a:rPr lang="zh-CN" altLang="en-US" dirty="0"/>
              <a:t>易主（赛</a:t>
            </a:r>
            <a:r>
              <a:rPr lang="en-US" altLang="zh-CN" dirty="0"/>
              <a:t>5:17</a:t>
            </a:r>
            <a:r>
              <a:rPr lang="zh-CN" altLang="en-US" dirty="0"/>
              <a:t>），全然败亡。</a:t>
            </a:r>
          </a:p>
          <a:p>
            <a:pPr>
              <a:lnSpc>
                <a:spcPct val="120000"/>
              </a:lnSpc>
            </a:pPr>
            <a:r>
              <a:rPr lang="en-US" altLang="zh-CN" dirty="0"/>
              <a:t>(3)</a:t>
            </a:r>
            <a:r>
              <a:rPr lang="zh-CN" altLang="en-US" dirty="0"/>
              <a:t>第三祸哉（赛</a:t>
            </a:r>
            <a:r>
              <a:rPr lang="en-US" altLang="zh-CN" dirty="0"/>
              <a:t>5:18-19</a:t>
            </a:r>
            <a:r>
              <a:rPr lang="zh-CN" altLang="en-US" dirty="0"/>
              <a:t>）：讥诮神的话</a:t>
            </a:r>
            <a:r>
              <a:rPr lang="en-US" altLang="zh-CN" dirty="0"/>
              <a:t>——</a:t>
            </a:r>
            <a:r>
              <a:rPr lang="zh-CN" altLang="en-US" dirty="0"/>
              <a:t>那些冥顽不灵，不肯悔改归向神的人，将受神急速的审判</a:t>
            </a:r>
            <a:r>
              <a:rPr lang="zh-CN" altLang="en-US" dirty="0" smtClean="0"/>
              <a:t>。</a:t>
            </a:r>
            <a:r>
              <a:rPr lang="zh-CN" altLang="en-US" dirty="0"/>
              <a:t>恶人用解不开的套绳把自己与罪孽绑在一起。他们坚持作恶，是自取灭亡。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393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852257"/>
            <a:ext cx="9884919" cy="541791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/>
              <a:t>(4)</a:t>
            </a:r>
            <a:r>
              <a:rPr lang="zh-CN" altLang="en-US" dirty="0"/>
              <a:t>第四祸哉（赛</a:t>
            </a:r>
            <a:r>
              <a:rPr lang="en-US" altLang="zh-CN" dirty="0"/>
              <a:t>5:20</a:t>
            </a:r>
            <a:r>
              <a:rPr lang="zh-CN" altLang="en-US" dirty="0"/>
              <a:t>）：颠倒真理</a:t>
            </a:r>
            <a:r>
              <a:rPr lang="en-US" altLang="zh-CN" dirty="0"/>
              <a:t>——</a:t>
            </a:r>
            <a:r>
              <a:rPr lang="zh-CN" altLang="en-US" dirty="0"/>
              <a:t>善恶不分已难容忍</a:t>
            </a:r>
            <a:r>
              <a:rPr lang="zh-CN" altLang="en-US" dirty="0" smtClean="0"/>
              <a:t>，</a:t>
            </a:r>
            <a:r>
              <a:rPr lang="zh-CN" altLang="en-US" dirty="0"/>
              <a:t>价值观的</a:t>
            </a:r>
            <a:r>
              <a:rPr lang="zh-CN" altLang="en-US" dirty="0" smtClean="0"/>
              <a:t>混乱 那些</a:t>
            </a:r>
            <a:r>
              <a:rPr lang="zh-CN" altLang="en-US" dirty="0"/>
              <a:t>颠倒是非的人更为可恶，因为他们所行所为的影响力，足以摧毁一切。</a:t>
            </a:r>
          </a:p>
          <a:p>
            <a:pPr>
              <a:lnSpc>
                <a:spcPct val="120000"/>
              </a:lnSpc>
            </a:pPr>
            <a:r>
              <a:rPr lang="en-US" altLang="zh-CN" dirty="0"/>
              <a:t>(5)</a:t>
            </a:r>
            <a:r>
              <a:rPr lang="zh-CN" altLang="en-US" dirty="0"/>
              <a:t>第五祸哉（赛</a:t>
            </a:r>
            <a:r>
              <a:rPr lang="en-US" altLang="zh-CN" dirty="0"/>
              <a:t>5:21</a:t>
            </a:r>
            <a:r>
              <a:rPr lang="zh-CN" altLang="en-US" dirty="0"/>
              <a:t>）：恃才叛神</a:t>
            </a:r>
            <a:r>
              <a:rPr lang="en-US" altLang="zh-CN" dirty="0"/>
              <a:t>——</a:t>
            </a:r>
            <a:r>
              <a:rPr lang="zh-CN" altLang="en-US" dirty="0"/>
              <a:t>他们与第四祸哉的人物相似。「智慧」与「通达」是神赐给人的礼物，为要装备人行善；如今这类选民不认为自身的才能为神所赋予，反而自诩不用神的帮助。</a:t>
            </a:r>
          </a:p>
          <a:p>
            <a:pPr>
              <a:lnSpc>
                <a:spcPct val="120000"/>
              </a:lnSpc>
            </a:pPr>
            <a:r>
              <a:rPr lang="en-US" altLang="zh-CN" dirty="0"/>
              <a:t>(6)</a:t>
            </a:r>
            <a:r>
              <a:rPr lang="zh-CN" altLang="en-US" dirty="0"/>
              <a:t>第六祸哉（赛</a:t>
            </a:r>
            <a:r>
              <a:rPr lang="en-US" altLang="zh-CN" dirty="0"/>
              <a:t>5:22-23</a:t>
            </a:r>
            <a:r>
              <a:rPr lang="zh-CN" altLang="en-US" dirty="0"/>
              <a:t>）：受贿不义</a:t>
            </a:r>
            <a:r>
              <a:rPr lang="en-US" altLang="zh-CN" dirty="0"/>
              <a:t>——</a:t>
            </a:r>
            <a:r>
              <a:rPr lang="zh-CN" altLang="en-US" dirty="0"/>
              <a:t>国家首领只顾自己的生活享受，日夜以饮酒作乐为念，罔顾国家大事，以致公义颠倒，真理不彰，这实在是个黑暗的世界</a:t>
            </a:r>
            <a:r>
              <a:rPr lang="zh-CN" altLang="en-US" dirty="0" smtClean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出</a:t>
            </a:r>
            <a:r>
              <a:rPr lang="en-US" altLang="zh-CN" dirty="0" smtClean="0"/>
              <a:t>23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8</a:t>
            </a:r>
            <a:r>
              <a:rPr lang="zh-TW" altLang="en-US" dirty="0" smtClean="0"/>
              <a:t>不可受贿赂；因为贿赂能叫明眼人变瞎了，又能颠倒义人的话。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CN" altLang="en-US" dirty="0" smtClean="0"/>
              <a:t>传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7</a:t>
            </a:r>
            <a:r>
              <a:rPr lang="zh-TW" altLang="en-US" dirty="0" smtClean="0"/>
              <a:t>勒索使智慧人变为愚妄；贿赂能败坏人的慧心。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伯</a:t>
            </a:r>
            <a:r>
              <a:rPr lang="en-US" altLang="zh-TW" dirty="0" smtClean="0"/>
              <a:t>15:34</a:t>
            </a:r>
            <a:r>
              <a:rPr lang="zh-TW" altLang="en-US" dirty="0" smtClean="0"/>
              <a:t> 原来不敬虔之辈必无生育；受贿赂之人的帐棚必被火烧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5482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4194"/>
          </a:xfrm>
        </p:spPr>
        <p:txBody>
          <a:bodyPr/>
          <a:lstStyle/>
          <a:p>
            <a:r>
              <a:rPr lang="zh-CN" altLang="en-US" dirty="0"/>
              <a:t>审判的</a:t>
            </a:r>
            <a:r>
              <a:rPr lang="zh-CN" altLang="en-US" dirty="0" smtClean="0"/>
              <a:t>描述</a:t>
            </a:r>
            <a:r>
              <a:rPr lang="en-US" altLang="zh-CN" dirty="0" smtClean="0"/>
              <a:t>5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24-30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464817"/>
            <a:ext cx="8596668" cy="4576546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厌弃神的训诲，藐视神的</a:t>
            </a:r>
            <a:r>
              <a:rPr lang="zh-CN" altLang="en-US" dirty="0" smtClean="0"/>
              <a:t>言语</a:t>
            </a:r>
            <a:endParaRPr lang="en-US" altLang="zh-CN" dirty="0" smtClean="0"/>
          </a:p>
          <a:p>
            <a:r>
              <a:rPr lang="zh-CN" altLang="en-US" dirty="0"/>
              <a:t>神的审判是公义的</a:t>
            </a:r>
            <a:r>
              <a:rPr lang="zh-CN" altLang="en-US" dirty="0" smtClean="0"/>
              <a:t>，审判、怒气倾倒而出：</a:t>
            </a:r>
            <a:r>
              <a:rPr lang="zh-CN" altLang="en-US" dirty="0"/>
              <a:t>如</a:t>
            </a:r>
            <a:r>
              <a:rPr lang="zh-CN" altLang="en-US" dirty="0" smtClean="0"/>
              <a:t>火烧枯草（</a:t>
            </a:r>
            <a:r>
              <a:rPr lang="zh-CN" altLang="en-US" dirty="0"/>
              <a:t>赛</a:t>
            </a:r>
            <a:r>
              <a:rPr lang="en-US" altLang="zh-CN" dirty="0"/>
              <a:t>5:24</a:t>
            </a:r>
            <a:r>
              <a:rPr lang="zh-CN" altLang="en-US" dirty="0"/>
              <a:t>），地震（赛</a:t>
            </a:r>
            <a:r>
              <a:rPr lang="en-US" altLang="zh-CN" dirty="0"/>
              <a:t>5:25</a:t>
            </a:r>
            <a:r>
              <a:rPr lang="zh-CN" altLang="en-US" dirty="0"/>
              <a:t>），以凶暴的外邦国为工具（即亚述的大军压叙利亚境内）（赛</a:t>
            </a:r>
            <a:r>
              <a:rPr lang="en-US" altLang="zh-CN" dirty="0"/>
              <a:t>5:26-29</a:t>
            </a:r>
            <a:r>
              <a:rPr lang="zh-CN" altLang="en-US" dirty="0"/>
              <a:t>）</a:t>
            </a:r>
            <a:r>
              <a:rPr lang="zh-CN" altLang="en-US" dirty="0" smtClean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描述快速锋利强壮坚决的亚述军队</a:t>
            </a:r>
            <a:endParaRPr lang="en-US" altLang="zh-CN" dirty="0" smtClean="0"/>
          </a:p>
          <a:p>
            <a:r>
              <a:rPr lang="zh-CN" altLang="en-US" dirty="0" smtClean="0"/>
              <a:t>当</a:t>
            </a:r>
            <a:r>
              <a:rPr lang="zh-CN" altLang="en-US" dirty="0"/>
              <a:t>这些审判来临时，那日必天翻地覆，海浪匉</a:t>
            </a:r>
            <a:r>
              <a:rPr lang="zh-CN" altLang="en-US" dirty="0" smtClean="0"/>
              <a:t>訇，</a:t>
            </a:r>
            <a:r>
              <a:rPr lang="zh-CN" altLang="en-US" dirty="0"/>
              <a:t>日月昏暗，天云变色，极为可怕（赛</a:t>
            </a:r>
            <a:r>
              <a:rPr lang="en-US" altLang="zh-CN" dirty="0"/>
              <a:t>5:30</a:t>
            </a:r>
            <a:r>
              <a:rPr lang="zh-CN" altLang="en-US" dirty="0"/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345803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7662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以赛亚的蒙召（赛</a:t>
            </a:r>
            <a:r>
              <a:rPr lang="en-US" altLang="zh-CN" b="1" dirty="0"/>
              <a:t>6:1-13</a:t>
            </a:r>
            <a:r>
              <a:rPr lang="zh-CN" altLang="en-US" b="1" dirty="0"/>
              <a:t>）</a:t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287263"/>
            <a:ext cx="8596668" cy="4754100"/>
          </a:xfrm>
        </p:spPr>
        <p:txBody>
          <a:bodyPr/>
          <a:lstStyle/>
          <a:p>
            <a:r>
              <a:rPr lang="zh-CN" altLang="en-US" dirty="0" smtClean="0"/>
              <a:t>概括全书 引介</a:t>
            </a:r>
            <a:r>
              <a:rPr lang="en-US" altLang="zh-CN" dirty="0" smtClean="0"/>
              <a:t>7-12</a:t>
            </a:r>
            <a:r>
              <a:rPr lang="zh-CN" altLang="en-US" dirty="0" smtClean="0"/>
              <a:t>章</a:t>
            </a:r>
            <a:endParaRPr lang="en-US" altLang="zh-CN" dirty="0" smtClean="0"/>
          </a:p>
          <a:p>
            <a:r>
              <a:rPr lang="zh-CN" altLang="en-US" dirty="0"/>
              <a:t>约翰</a:t>
            </a:r>
            <a:r>
              <a:rPr lang="zh-CN" altLang="en-US" dirty="0" smtClean="0"/>
              <a:t>福音 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41</a:t>
            </a:r>
            <a:r>
              <a:rPr lang="zh-TW" altLang="en-US" dirty="0"/>
              <a:t>以賽亞因為看見他的榮耀，就指著他說這話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CN" altLang="en-US" dirty="0" smtClean="0"/>
              <a:t>虽然以色列</a:t>
            </a:r>
            <a:r>
              <a:rPr lang="zh-CN" altLang="en-US" dirty="0"/>
              <a:t>国不信神的硬心，必受神的审判</a:t>
            </a:r>
            <a:r>
              <a:rPr lang="zh-CN" altLang="en-US" dirty="0" smtClean="0"/>
              <a:t>。但是神</a:t>
            </a:r>
            <a:r>
              <a:rPr lang="zh-CN" altLang="en-US" dirty="0"/>
              <a:t>的审判是奇特的，在审判中却有祝福的应许</a:t>
            </a:r>
          </a:p>
        </p:txBody>
      </p:sp>
    </p:spTree>
    <p:extLst>
      <p:ext uri="{BB962C8B-B14F-4D97-AF65-F5344CB8AC3E}">
        <p14:creationId xmlns:p14="http://schemas.microsoft.com/office/powerpoint/2010/main" val="62524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487</Words>
  <Application>Microsoft Office PowerPoint</Application>
  <PresentationFormat>宽屏</PresentationFormat>
  <Paragraphs>37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方正姚体</vt:lpstr>
      <vt:lpstr>微软雅黑</vt:lpstr>
      <vt:lpstr>Arial</vt:lpstr>
      <vt:lpstr>Trebuchet MS</vt:lpstr>
      <vt:lpstr>Wingdings 3</vt:lpstr>
      <vt:lpstr>平面</vt:lpstr>
      <vt:lpstr>第三课</vt:lpstr>
      <vt:lpstr>葡萄园之歌</vt:lpstr>
      <vt:lpstr>PowerPoint 演示文稿</vt:lpstr>
      <vt:lpstr>以赛亚控罪--祸灾之歌 </vt:lpstr>
      <vt:lpstr>PowerPoint 演示文稿</vt:lpstr>
      <vt:lpstr>PowerPoint 演示文稿</vt:lpstr>
      <vt:lpstr>PowerPoint 演示文稿</vt:lpstr>
      <vt:lpstr>审判的描述5：24-30</vt:lpstr>
      <vt:lpstr>以赛亚的蒙召（赛6:1-13） 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</dc:title>
  <dc:creator>max G</dc:creator>
  <cp:lastModifiedBy>max G</cp:lastModifiedBy>
  <cp:revision>2</cp:revision>
  <dcterms:created xsi:type="dcterms:W3CDTF">2017-04-26T10:16:22Z</dcterms:created>
  <dcterms:modified xsi:type="dcterms:W3CDTF">2017-04-29T19:48:27Z</dcterms:modified>
  <cp:contentStatus>最终状态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