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3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5707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5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614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4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7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8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8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3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7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0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8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4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第四课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55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561"/>
          </a:xfrm>
        </p:spPr>
        <p:txBody>
          <a:bodyPr/>
          <a:lstStyle/>
          <a:p>
            <a:r>
              <a:rPr lang="zh-CN" altLang="en-US" dirty="0" smtClean="0"/>
              <a:t>有关</a:t>
            </a:r>
            <a:r>
              <a:rPr lang="zh-CN" altLang="en-US" dirty="0"/>
              <a:t>以马内利境的预言（赛</a:t>
            </a:r>
            <a:r>
              <a:rPr lang="en-US" altLang="zh-CN" dirty="0"/>
              <a:t>8:1-10</a:t>
            </a:r>
            <a:r>
              <a:rPr lang="zh-CN" altLang="en-US" dirty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3" y="1438183"/>
            <a:ext cx="9194635" cy="4900473"/>
          </a:xfrm>
        </p:spPr>
        <p:txBody>
          <a:bodyPr>
            <a:normAutofit/>
          </a:bodyPr>
          <a:lstStyle/>
          <a:p>
            <a:r>
              <a:rPr lang="zh-CN" altLang="en-US" dirty="0"/>
              <a:t>北国灭亡的预言（赛</a:t>
            </a:r>
            <a:r>
              <a:rPr lang="en-US" altLang="zh-CN" dirty="0"/>
              <a:t>8:1-4</a:t>
            </a:r>
            <a:r>
              <a:rPr lang="zh-CN" altLang="en-US" dirty="0" smtClean="0"/>
              <a:t>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 smtClean="0"/>
              <a:t>神</a:t>
            </a:r>
            <a:r>
              <a:rPr lang="zh-CN" altLang="en-US" dirty="0"/>
              <a:t>要先知在一块大牌写上「掳掠速临，抢夺快到」的</a:t>
            </a:r>
            <a:r>
              <a:rPr lang="zh-CN" altLang="en-US" dirty="0" smtClean="0"/>
              <a:t>字样「</a:t>
            </a:r>
            <a:r>
              <a:rPr lang="zh-CN" altLang="en-US" dirty="0"/>
              <a:t>玛黑珥色拉勒哈斯罢</a:t>
            </a:r>
            <a:r>
              <a:rPr lang="zh-CN" altLang="en-US" dirty="0" smtClean="0"/>
              <a:t>斯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儿子名字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不到三岁 北国和叙利亚 被亚述灭亡</a:t>
            </a:r>
            <a:endParaRPr lang="en-US" altLang="zh-CN" dirty="0" smtClean="0"/>
          </a:p>
          <a:p>
            <a:r>
              <a:rPr lang="zh-CN" altLang="en-US" dirty="0"/>
              <a:t>亚述犯境的预言（赛</a:t>
            </a:r>
            <a:r>
              <a:rPr lang="en-US" altLang="zh-CN" dirty="0"/>
              <a:t>8:5-8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神的应许如西罗亚的缓流</a:t>
            </a:r>
            <a:r>
              <a:rPr lang="zh-CN" altLang="en-US" dirty="0" smtClean="0"/>
              <a:t>一样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百姓竟厌弃它，反喜悦如翻腾大河的亚</a:t>
            </a:r>
            <a:r>
              <a:rPr lang="zh-CN" altLang="en-US" dirty="0" smtClean="0"/>
              <a:t>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亚述大军（大水）势如破竹，直趋北国，不久将淹没犹大地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796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82651" y="884886"/>
            <a:ext cx="8634211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亚哈斯王上大马色去迎接亚述王提革拉毗列色，在大马色看见一座坛，就照坛的规模样式作法画了图样，送到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祭司乌利亚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那里。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祭司乌利亚照着亚哈斯王从大马色送来的图样，在亚哈斯王没有从大马色回来之先，建筑一座坛。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王从大马色回来看见坛，就近前来，在坛上献祭；烧燔祭、素祭、浇奠祭，将平安祭牲的血洒在坛上，又将耶和华面前的铜坛，从耶和华殿和新坛的中间，搬到新坛的北边。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王下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16:10-14)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5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lomon-temp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81" y="428981"/>
            <a:ext cx="9144000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 flipH="1" flipV="1">
            <a:off x="4896806" y="5401031"/>
            <a:ext cx="81915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684206" y="5605818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铜海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8516307" y="2273655"/>
            <a:ext cx="41275" cy="665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121019" y="1832330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铜祭坛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627306" y="4526318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应为斜坡</a:t>
            </a: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 flipV="1">
            <a:off x="7706682" y="3762731"/>
            <a:ext cx="366713" cy="757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7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2" grpId="0"/>
      <p:bldP spid="61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lomon_Temple_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65" y="2444551"/>
            <a:ext cx="58959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al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40" y="1147562"/>
            <a:ext cx="714375" cy="7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 descr="Large confetti"/>
          <p:cNvSpPr>
            <a:spLocks noChangeArrowheads="1"/>
          </p:cNvSpPr>
          <p:nvPr/>
        </p:nvSpPr>
        <p:spPr bwMode="auto">
          <a:xfrm>
            <a:off x="7898615" y="2512813"/>
            <a:ext cx="739775" cy="741363"/>
          </a:xfrm>
          <a:prstGeom prst="rect">
            <a:avLst/>
          </a:prstGeom>
          <a:pattFill prst="lgConfetti">
            <a:fgClr>
              <a:srgbClr val="FF6600"/>
            </a:fgClr>
            <a:bgClr>
              <a:schemeClr val="bg1"/>
            </a:bgClr>
          </a:pattFill>
          <a:ln w="127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949414" y="2693788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新坛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693701" y="2092125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铜坛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933539" y="760213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铜坛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3918751" y="1565075"/>
            <a:ext cx="0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779051" y="1858762"/>
            <a:ext cx="27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727039" y="1126926"/>
            <a:ext cx="381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N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744502" y="2544563"/>
            <a:ext cx="574675" cy="638175"/>
          </a:xfrm>
          <a:prstGeom prst="rect">
            <a:avLst/>
          </a:prstGeom>
          <a:solidFill>
            <a:srgbClr val="FF99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976402" y="1209476"/>
            <a:ext cx="574675" cy="638175"/>
          </a:xfrm>
          <a:prstGeom prst="rect">
            <a:avLst/>
          </a:prstGeom>
          <a:solidFill>
            <a:srgbClr val="FF993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6593690" y="1995288"/>
            <a:ext cx="852487" cy="1395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626651" y="5394125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圣殿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6801651" y="4659112"/>
            <a:ext cx="458788" cy="452438"/>
          </a:xfrm>
          <a:prstGeom prst="ellipse">
            <a:avLst/>
          </a:prstGeom>
          <a:solidFill>
            <a:srgbClr val="6699FF">
              <a:alpha val="50000"/>
            </a:srgbClr>
          </a:solidFill>
          <a:ln w="12700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727039" y="5262363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SimHei" panose="02010609060101010101" pitchFamily="49" charset="-122"/>
                <a:cs typeface="+mn-cs"/>
              </a:rPr>
              <a:t>铜海</a:t>
            </a:r>
          </a:p>
        </p:txBody>
      </p:sp>
    </p:spTree>
    <p:extLst>
      <p:ext uri="{BB962C8B-B14F-4D97-AF65-F5344CB8AC3E}">
        <p14:creationId xmlns:p14="http://schemas.microsoft.com/office/powerpoint/2010/main" val="39116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Rectangle 16" descr="Newsprint"/>
          <p:cNvSpPr>
            <a:spLocks noChangeArrowheads="1"/>
          </p:cNvSpPr>
          <p:nvPr/>
        </p:nvSpPr>
        <p:spPr bwMode="auto">
          <a:xfrm>
            <a:off x="4746594" y="0"/>
            <a:ext cx="457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20484" name="Picture 4" descr="siloam-channel-450-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0" y="320676"/>
            <a:ext cx="3186113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58869" y="2409825"/>
            <a:ext cx="1098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大卫城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617632" y="3475038"/>
            <a:ext cx="641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城墙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857344" y="1381125"/>
            <a:ext cx="584200" cy="401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381094" y="1471613"/>
            <a:ext cx="8699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希西家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水道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282919" y="977901"/>
            <a:ext cx="869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基训泉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108294" y="3648076"/>
            <a:ext cx="1555750" cy="1082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西罗亚水道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可能在希西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家时代废弃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 </a:t>
            </a:r>
            <a:endParaRPr kumimoji="0" lang="en-US" altLang="zh-TW" sz="1800" b="0" i="0" u="none" strike="noStrike" kern="1200" cap="none" spc="0" normalizeH="0" baseline="0" noProof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 rot="839295">
            <a:off x="3355944" y="2427289"/>
            <a:ext cx="41275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沦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溪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 rot="21370922">
            <a:off x="612744" y="2797176"/>
            <a:ext cx="4127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中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央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山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谷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87482" y="5835651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西罗亚池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081558" y="3449638"/>
            <a:ext cx="372427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39725" marR="0" lvl="0" indent="-339725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西罗亚缓流的水：神的管治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柔和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marL="339725" marR="0" lvl="0" indent="-339725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幼发拉底河翻腾的水：亚述的统治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残暴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996633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111719" y="1087438"/>
            <a:ext cx="35115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基训泉和西罗亚池的落差甚小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全长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533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公尺的希西家水道，两端落差仅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30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公分；西罗亚水道全长也有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400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公尺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99663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)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，故水流缓慢。</a:t>
            </a:r>
            <a:endParaRPr kumimoji="0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希西家隧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20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99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希西家隧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希西家隧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56" y="0"/>
            <a:ext cx="6615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0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701337"/>
            <a:ext cx="8596668" cy="5340026"/>
          </a:xfrm>
        </p:spPr>
        <p:txBody>
          <a:bodyPr/>
          <a:lstStyle/>
          <a:p>
            <a:r>
              <a:rPr lang="zh-CN" altLang="en-US" dirty="0"/>
              <a:t>列国受罚的预言（赛</a:t>
            </a:r>
            <a:r>
              <a:rPr lang="en-US" altLang="zh-CN" dirty="0"/>
              <a:t>8:9-10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喧嚷、束腰、同谋、言定，终归</a:t>
            </a:r>
            <a:r>
              <a:rPr lang="zh-CN" altLang="en-US" dirty="0" smtClean="0"/>
              <a:t>徒然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任凭和终</a:t>
            </a:r>
            <a:endParaRPr lang="en-US" altLang="zh-CN" dirty="0" smtClean="0"/>
          </a:p>
          <a:p>
            <a:r>
              <a:rPr lang="zh-CN" altLang="en-US" dirty="0"/>
              <a:t>历代志</a:t>
            </a:r>
            <a:r>
              <a:rPr lang="zh-CN" altLang="en-US" dirty="0" smtClean="0"/>
              <a:t>下</a:t>
            </a:r>
            <a:r>
              <a:rPr lang="en-US" altLang="zh-CN" dirty="0" smtClean="0"/>
              <a:t>32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7-8</a:t>
            </a:r>
            <a:br>
              <a:rPr lang="en-US" altLang="zh-CN" dirty="0" smtClean="0"/>
            </a:br>
            <a:r>
              <a:rPr lang="zh-CN" altLang="en-US" dirty="0"/>
              <a:t>你们当刚强壮胆，不要因亚述王和跟随他的大军恐惧、惊慌；因为与我们同在的，比与他们同在的更大</a:t>
            </a:r>
            <a:r>
              <a:rPr lang="zh-CN" altLang="en-US" dirty="0" smtClean="0"/>
              <a:t>。与</a:t>
            </a:r>
            <a:r>
              <a:rPr lang="zh-CN" altLang="en-US" dirty="0"/>
              <a:t>他们同在的是肉臂，与我们同在的是耶和华─我们的神，他必帮助我们，为我们争战。百姓就靠犹大王希西家的话，安然无惧了。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600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559293"/>
            <a:ext cx="8596668" cy="5482069"/>
          </a:xfrm>
        </p:spPr>
        <p:txBody>
          <a:bodyPr/>
          <a:lstStyle/>
          <a:p>
            <a:r>
              <a:rPr lang="zh-CN" altLang="en-US" dirty="0" smtClean="0"/>
              <a:t>以</a:t>
            </a:r>
            <a:r>
              <a:rPr lang="zh-CN" altLang="en-US" dirty="0"/>
              <a:t>赛亚受安慰（赛</a:t>
            </a:r>
            <a:r>
              <a:rPr lang="en-US" altLang="zh-CN" dirty="0"/>
              <a:t>8:11-15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先知</a:t>
            </a:r>
            <a:r>
              <a:rPr lang="zh-CN" altLang="en-US" dirty="0"/>
              <a:t>感到大能的手在引导</a:t>
            </a:r>
            <a:r>
              <a:rPr lang="zh-CN" altLang="en-US" dirty="0" smtClean="0"/>
              <a:t>他，信心</a:t>
            </a:r>
            <a:r>
              <a:rPr lang="zh-CN" altLang="en-US" dirty="0"/>
              <a:t>得以</a:t>
            </a:r>
            <a:r>
              <a:rPr lang="zh-CN" altLang="en-US" dirty="0" smtClean="0"/>
              <a:t>坚固使</a:t>
            </a:r>
            <a:r>
              <a:rPr lang="zh-CN" altLang="en-US" dirty="0"/>
              <a:t>他不要</a:t>
            </a:r>
            <a:r>
              <a:rPr lang="zh-CN" altLang="en-US" dirty="0" smtClean="0"/>
              <a:t>参与「</a:t>
            </a:r>
            <a:r>
              <a:rPr lang="zh-CN" altLang="en-US" dirty="0"/>
              <a:t>同谋背叛</a:t>
            </a:r>
            <a:r>
              <a:rPr lang="zh-CN" altLang="en-US" dirty="0" smtClean="0"/>
              <a:t>」，要</a:t>
            </a:r>
            <a:r>
              <a:rPr lang="zh-CN" altLang="en-US" dirty="0"/>
              <a:t>尊神为圣为大（赛</a:t>
            </a:r>
            <a:r>
              <a:rPr lang="en-US" altLang="zh-CN" dirty="0"/>
              <a:t>8:13</a:t>
            </a:r>
            <a:r>
              <a:rPr lang="zh-CN" altLang="en-US" dirty="0"/>
              <a:t>）。凡以神为圣的，神便作他们的避难所；反之，神则作他们的绊脚石。</a:t>
            </a:r>
          </a:p>
          <a:p>
            <a:r>
              <a:rPr lang="en-US" altLang="zh-CN" dirty="0"/>
              <a:t>b. </a:t>
            </a:r>
            <a:r>
              <a:rPr lang="zh-CN" altLang="en-US" dirty="0"/>
              <a:t>以赛亚受托付（赛</a:t>
            </a:r>
            <a:r>
              <a:rPr lang="en-US" altLang="zh-CN" dirty="0"/>
              <a:t>8:16-22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(1)</a:t>
            </a:r>
            <a:r>
              <a:rPr lang="zh-CN" altLang="en-US" dirty="0"/>
              <a:t>封住训诲（赛</a:t>
            </a:r>
            <a:r>
              <a:rPr lang="en-US" altLang="zh-CN" dirty="0"/>
              <a:t>8:16-18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(2)</a:t>
            </a:r>
            <a:r>
              <a:rPr lang="zh-CN" altLang="en-US" dirty="0"/>
              <a:t>责备交鬼（赛</a:t>
            </a:r>
            <a:r>
              <a:rPr lang="en-US" altLang="zh-CN" dirty="0"/>
              <a:t>8:19-22</a:t>
            </a:r>
            <a:r>
              <a:rPr lang="zh-CN" altLang="en-US" dirty="0"/>
              <a:t>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5605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 descr="Parchment"/>
          <p:cNvSpPr>
            <a:spLocks noChangeArrowheads="1"/>
          </p:cNvSpPr>
          <p:nvPr/>
        </p:nvSpPr>
        <p:spPr bwMode="auto">
          <a:xfrm>
            <a:off x="281126" y="2488107"/>
            <a:ext cx="9144000" cy="40147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354277" y="508494"/>
            <a:ext cx="6996113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10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他必作为圣所，却向以色列两家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作绊脚的石头，跌人的磐石；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向耶路撒冷的居民作为圈套和网罗。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8:14)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1000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10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就如经上所记：「我在锡安放一块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绊脚的石头，跌人的磐石；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信靠他的人必不至于羞愧。」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9:33)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10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又说：「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作了绊脚的石头，跌人的磐石。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」他们既然不顺从，就在道理上绊跌；他们这样绊跌也是预定的。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彼前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2:8)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246" name="Oval 6" descr="blue-marble"/>
          <p:cNvSpPr>
            <a:spLocks noChangeArrowheads="1"/>
          </p:cNvSpPr>
          <p:nvPr/>
        </p:nvSpPr>
        <p:spPr bwMode="auto">
          <a:xfrm rot="20914556">
            <a:off x="463690" y="2597643"/>
            <a:ext cx="987425" cy="6223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新约</a:t>
            </a:r>
          </a:p>
        </p:txBody>
      </p:sp>
    </p:spTree>
    <p:extLst>
      <p:ext uri="{BB962C8B-B14F-4D97-AF65-F5344CB8AC3E}">
        <p14:creationId xmlns:p14="http://schemas.microsoft.com/office/powerpoint/2010/main" val="37512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zh-CN" altLang="en-US" dirty="0"/>
              <a:t>以马内利书（</a:t>
            </a:r>
            <a:r>
              <a:rPr lang="en-US" altLang="zh-CN" dirty="0"/>
              <a:t>7-12</a:t>
            </a:r>
            <a:r>
              <a:rPr lang="zh-CN" altLang="en-US" dirty="0"/>
              <a:t>章）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331651"/>
            <a:ext cx="8596668" cy="4709712"/>
          </a:xfrm>
        </p:spPr>
        <p:txBody>
          <a:bodyPr/>
          <a:lstStyle/>
          <a:p>
            <a:r>
              <a:rPr lang="en-US" altLang="zh-CN" dirty="0"/>
              <a:t>A. </a:t>
            </a:r>
            <a:r>
              <a:rPr lang="zh-CN" altLang="en-US" dirty="0"/>
              <a:t>童女生子的</a:t>
            </a:r>
            <a:r>
              <a:rPr lang="zh-CN" altLang="en-US" dirty="0" smtClean="0"/>
              <a:t>预言（</a:t>
            </a:r>
            <a:r>
              <a:rPr lang="zh-CN" altLang="en-US" dirty="0"/>
              <a:t>赛</a:t>
            </a:r>
            <a:r>
              <a:rPr lang="en-US" altLang="zh-CN" dirty="0"/>
              <a:t>7:1-8:22</a:t>
            </a:r>
            <a:r>
              <a:rPr lang="zh-CN" altLang="en-US" dirty="0" smtClean="0"/>
              <a:t>）</a:t>
            </a:r>
            <a:r>
              <a:rPr lang="en-US" altLang="zh-CN" dirty="0" smtClean="0"/>
              <a:t>--</a:t>
            </a:r>
            <a:r>
              <a:rPr lang="zh-CN" altLang="en-US" dirty="0"/>
              <a:t>预言</a:t>
            </a:r>
            <a:endParaRPr lang="en-US" altLang="zh-CN" dirty="0" smtClean="0"/>
          </a:p>
          <a:p>
            <a:r>
              <a:rPr lang="en-US" altLang="zh-CN" b="1" dirty="0"/>
              <a:t>B. </a:t>
            </a:r>
            <a:r>
              <a:rPr lang="zh-CN" altLang="en-US" b="1" dirty="0"/>
              <a:t>弥赛亚的国度（赛</a:t>
            </a:r>
            <a:r>
              <a:rPr lang="en-US" altLang="zh-CN" b="1" dirty="0"/>
              <a:t>9:1-11:16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>--</a:t>
            </a:r>
            <a:r>
              <a:rPr lang="zh-CN" altLang="en-US" b="1" dirty="0" smtClean="0"/>
              <a:t>历史</a:t>
            </a:r>
            <a:endParaRPr lang="en-US" altLang="zh-CN" b="1" dirty="0" smtClean="0"/>
          </a:p>
          <a:p>
            <a:r>
              <a:rPr lang="en-US" altLang="zh-CN" b="1" dirty="0"/>
              <a:t>C. </a:t>
            </a:r>
            <a:r>
              <a:rPr lang="zh-CN" altLang="en-US" b="1" dirty="0"/>
              <a:t>救恩之歌（赛</a:t>
            </a:r>
            <a:r>
              <a:rPr lang="en-US" altLang="zh-CN" b="1" dirty="0"/>
              <a:t>12:1-6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>----------</a:t>
            </a:r>
            <a:r>
              <a:rPr lang="zh-CN" altLang="en-US" b="1" dirty="0" smtClean="0"/>
              <a:t>颂赞</a:t>
            </a:r>
            <a:endParaRPr lang="zh-CN" altLang="en-US" b="1" dirty="0"/>
          </a:p>
          <a:p>
            <a:endParaRPr lang="en-US" altLang="zh-CN" b="1" dirty="0" smtClean="0"/>
          </a:p>
          <a:p>
            <a:r>
              <a:rPr lang="zh-CN" altLang="en-US" b="1" dirty="0"/>
              <a:t>信靠</a:t>
            </a:r>
            <a:r>
              <a:rPr lang="zh-CN" altLang="en-US" b="1" dirty="0" smtClean="0"/>
              <a:t>神</a:t>
            </a:r>
            <a:endParaRPr lang="en-US" altLang="zh-CN" b="1" dirty="0" smtClean="0"/>
          </a:p>
          <a:p>
            <a:r>
              <a:rPr lang="zh-CN" altLang="en-US" dirty="0"/>
              <a:t>神与我们同</a:t>
            </a:r>
            <a:r>
              <a:rPr lang="zh-CN" altLang="en-US" dirty="0" smtClean="0"/>
              <a:t>在</a:t>
            </a:r>
            <a:endParaRPr lang="en-US" altLang="zh-CN" dirty="0" smtClean="0"/>
          </a:p>
          <a:p>
            <a:r>
              <a:rPr lang="zh-CN" altLang="en-US" b="1" dirty="0"/>
              <a:t>时间</a:t>
            </a:r>
            <a:endParaRPr lang="zh-CN" altLang="en-US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15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 descr="Parchment"/>
          <p:cNvSpPr>
            <a:spLocks noChangeArrowheads="1"/>
          </p:cNvSpPr>
          <p:nvPr/>
        </p:nvSpPr>
        <p:spPr bwMode="auto">
          <a:xfrm>
            <a:off x="1188652" y="2602238"/>
            <a:ext cx="7535138" cy="237813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88652" y="1847024"/>
            <a:ext cx="7169150" cy="47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你要卷起律法书，在我门徒中间封住训诲。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8:16)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18128" y="2914974"/>
            <a:ext cx="7205662" cy="197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门徒进前来，问耶稣说：「对众人讲话，为甚么用比喻呢？」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耶稣回答说：「因为天国的奥秘只叫你们知道，不叫他们知道。」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太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13:10-11)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225" name="Oval 9" descr="blue-marble"/>
          <p:cNvSpPr>
            <a:spLocks noChangeArrowheads="1"/>
          </p:cNvSpPr>
          <p:nvPr/>
        </p:nvSpPr>
        <p:spPr bwMode="auto">
          <a:xfrm rot="20914556">
            <a:off x="546038" y="2464551"/>
            <a:ext cx="987425" cy="6223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新约</a:t>
            </a:r>
          </a:p>
        </p:txBody>
      </p:sp>
    </p:spTree>
    <p:extLst>
      <p:ext uri="{BB962C8B-B14F-4D97-AF65-F5344CB8AC3E}">
        <p14:creationId xmlns:p14="http://schemas.microsoft.com/office/powerpoint/2010/main" val="3849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Parchment"/>
          <p:cNvSpPr>
            <a:spLocks noChangeArrowheads="1"/>
          </p:cNvSpPr>
          <p:nvPr/>
        </p:nvSpPr>
        <p:spPr bwMode="auto">
          <a:xfrm>
            <a:off x="1274378" y="3780099"/>
            <a:ext cx="7192962" cy="264733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74378" y="1360749"/>
            <a:ext cx="6996113" cy="303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10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我要等候那掩面不顾雅各家的耶和华；我也要仰望他。看哪，我与耶和华所给我的儿女，就是从住在锡安山万军之耶和华来的，在以色列中作为预兆和奇迹。(赛8:17-18)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1000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96552" y="4291275"/>
            <a:ext cx="7570788" cy="179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04813" marR="0" lvl="0" indent="-4048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长子：施亚雅述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余民将归回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pPr marL="404813" marR="0" lvl="0" indent="-404813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次子：玛黑珥沙拉勒哈施罢斯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掳掠速临，抢夺快到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Image result for 犹大国历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6" y="0"/>
            <a:ext cx="10803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2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029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童女生子的预言</a:t>
            </a:r>
            <a:br>
              <a:rPr lang="zh-CN" altLang="en-US" b="1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3" y="1260629"/>
            <a:ext cx="8857283" cy="532660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、历史背景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神差以赛亚安慰深陷不安中的犹大王亚哈斯。神眷顾置身于危机中的人。重要的是我们在危机中是否追随神的道路。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、以</a:t>
            </a:r>
            <a:r>
              <a:rPr lang="zh-CN" altLang="en-US" dirty="0"/>
              <a:t>马内利的预言（赛</a:t>
            </a:r>
            <a:r>
              <a:rPr lang="en-US" altLang="zh-CN" dirty="0"/>
              <a:t>7:3-25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人不</a:t>
            </a:r>
            <a:r>
              <a:rPr lang="zh-CN" altLang="en-US" dirty="0"/>
              <a:t>晓得转向真</a:t>
            </a:r>
            <a:r>
              <a:rPr lang="zh-CN" altLang="en-US" dirty="0" smtClean="0"/>
              <a:t>神，神</a:t>
            </a:r>
            <a:r>
              <a:rPr lang="zh-CN" altLang="en-US" dirty="0"/>
              <a:t>差遣以赛亚传达重要的信息</a:t>
            </a:r>
            <a:r>
              <a:rPr lang="zh-CN" altLang="en-US" dirty="0" smtClean="0"/>
              <a:t>。这些预言：</a:t>
            </a:r>
            <a:r>
              <a:rPr lang="en-US" altLang="zh-CN" dirty="0"/>
              <a:t>(1)</a:t>
            </a:r>
            <a:r>
              <a:rPr lang="zh-CN" altLang="en-US" dirty="0"/>
              <a:t>本国的命运；</a:t>
            </a:r>
            <a:r>
              <a:rPr lang="en-US" altLang="zh-CN" dirty="0"/>
              <a:t>(2)</a:t>
            </a:r>
            <a:r>
              <a:rPr lang="zh-CN" altLang="en-US" dirty="0"/>
              <a:t>北国的灭亡；</a:t>
            </a:r>
            <a:r>
              <a:rPr lang="en-US" altLang="zh-CN" dirty="0"/>
              <a:t>(3)</a:t>
            </a:r>
            <a:r>
              <a:rPr lang="zh-CN" altLang="en-US" dirty="0"/>
              <a:t>选民国仇敌的歼灭；</a:t>
            </a:r>
            <a:r>
              <a:rPr lang="en-US" altLang="zh-CN" dirty="0"/>
              <a:t>(4)</a:t>
            </a:r>
            <a:r>
              <a:rPr lang="zh-CN" altLang="en-US" dirty="0"/>
              <a:t>神的弥赛亚出现，建立神治王国。首两点较近期，后两点较远期，将在末世应验。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87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king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r="18591"/>
          <a:stretch>
            <a:fillRect/>
          </a:stretch>
        </p:blipFill>
        <p:spPr bwMode="auto">
          <a:xfrm>
            <a:off x="1385965" y="673270"/>
            <a:ext cx="748982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292427" y="1443207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耶罗波安二世</a:t>
            </a: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2514" y="2800520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南国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2514" y="1367008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北国</a:t>
            </a:r>
          </a:p>
        </p:txBody>
      </p:sp>
      <p:pic>
        <p:nvPicPr>
          <p:cNvPr id="10244" name="Picture 4" descr="kings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9" t="4431" r="16771" b="68297"/>
          <a:stretch>
            <a:fillRect/>
          </a:stretch>
        </p:blipFill>
        <p:spPr bwMode="auto">
          <a:xfrm>
            <a:off x="1038302" y="265282"/>
            <a:ext cx="82534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509664" y="64152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亚兰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555827" y="69867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便哈达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627764" y="2891007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希西家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878089" y="298467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亚玛谢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2981402" y="289577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乌西雅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7391477" y="2894182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玛拿西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4760989" y="2992607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亚哈斯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3994227" y="706607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利汛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1498677" y="154322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约阿施</a:t>
            </a:r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4672089" y="1903583"/>
            <a:ext cx="0" cy="847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4645102" y="1041570"/>
            <a:ext cx="4762" cy="157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0283" name="Freeform 43"/>
          <p:cNvSpPr>
            <a:spLocks/>
          </p:cNvSpPr>
          <p:nvPr/>
        </p:nvSpPr>
        <p:spPr bwMode="auto">
          <a:xfrm>
            <a:off x="4140278" y="2779883"/>
            <a:ext cx="1436687" cy="582613"/>
          </a:xfrm>
          <a:custGeom>
            <a:avLst/>
            <a:gdLst>
              <a:gd name="T0" fmla="*/ 1 w 394"/>
              <a:gd name="T1" fmla="*/ 0 h 161"/>
              <a:gd name="T2" fmla="*/ 205 w 394"/>
              <a:gd name="T3" fmla="*/ 0 h 161"/>
              <a:gd name="T4" fmla="*/ 205 w 394"/>
              <a:gd name="T5" fmla="*/ 52 h 161"/>
              <a:gd name="T6" fmla="*/ 394 w 394"/>
              <a:gd name="T7" fmla="*/ 52 h 161"/>
              <a:gd name="T8" fmla="*/ 394 w 394"/>
              <a:gd name="T9" fmla="*/ 161 h 161"/>
              <a:gd name="T10" fmla="*/ 165 w 394"/>
              <a:gd name="T11" fmla="*/ 161 h 161"/>
              <a:gd name="T12" fmla="*/ 165 w 394"/>
              <a:gd name="T13" fmla="*/ 52 h 161"/>
              <a:gd name="T14" fmla="*/ 0 w 394"/>
              <a:gd name="T15" fmla="*/ 52 h 161"/>
              <a:gd name="T16" fmla="*/ 1 w 394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61">
                <a:moveTo>
                  <a:pt x="1" y="0"/>
                </a:moveTo>
                <a:lnTo>
                  <a:pt x="205" y="0"/>
                </a:lnTo>
                <a:lnTo>
                  <a:pt x="205" y="52"/>
                </a:lnTo>
                <a:lnTo>
                  <a:pt x="394" y="52"/>
                </a:lnTo>
                <a:lnTo>
                  <a:pt x="394" y="161"/>
                </a:lnTo>
                <a:lnTo>
                  <a:pt x="165" y="161"/>
                </a:lnTo>
                <a:lnTo>
                  <a:pt x="165" y="52"/>
                </a:lnTo>
                <a:lnTo>
                  <a:pt x="0" y="52"/>
                </a:lnTo>
                <a:lnTo>
                  <a:pt x="1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4305377" y="1306683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比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加</a:t>
            </a:r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 flipV="1">
            <a:off x="6648527" y="3373607"/>
            <a:ext cx="0" cy="3238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flipV="1">
            <a:off x="4205364" y="3383133"/>
            <a:ext cx="1588" cy="322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0294" name="Rectangle 54" descr="red-marble"/>
          <p:cNvSpPr>
            <a:spLocks noChangeArrowheads="1"/>
          </p:cNvSpPr>
          <p:nvPr/>
        </p:nvSpPr>
        <p:spPr bwMode="auto">
          <a:xfrm>
            <a:off x="4203777" y="3624433"/>
            <a:ext cx="2444750" cy="3540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4991177" y="3594270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以赛亚</a:t>
            </a:r>
          </a:p>
        </p:txBody>
      </p:sp>
      <p:sp>
        <p:nvSpPr>
          <p:cNvPr id="10300" name="AutoShape 60" descr="Stationery"/>
          <p:cNvSpPr>
            <a:spLocks noChangeArrowheads="1"/>
          </p:cNvSpPr>
          <p:nvPr/>
        </p:nvSpPr>
        <p:spPr bwMode="auto">
          <a:xfrm>
            <a:off x="909714" y="4268957"/>
            <a:ext cx="7937500" cy="236855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1092277" y="5000795"/>
            <a:ext cx="779145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拜巴力，焚烧儿女。亚兰王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利汛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掳掠犹大；以色列王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比加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也入侵，杀了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12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万犹大人，掳走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20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万人。亚哈斯向亚述求救，亚述便灭了亚兰和以色列，并向犹大徵重税。</a:t>
            </a:r>
            <a:endParaRPr kumimoji="0" lang="zh-TW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1093864" y="4488032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亚哈斯：作王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16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年，恶王。</a:t>
            </a:r>
          </a:p>
        </p:txBody>
      </p:sp>
      <p:sp>
        <p:nvSpPr>
          <p:cNvPr id="10303" name="Text Box 63"/>
          <p:cNvSpPr txBox="1">
            <a:spLocks noChangeArrowheads="1"/>
          </p:cNvSpPr>
          <p:nvPr/>
        </p:nvSpPr>
        <p:spPr bwMode="auto">
          <a:xfrm>
            <a:off x="4418089" y="252582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735</a:t>
            </a:r>
          </a:p>
        </p:txBody>
      </p:sp>
    </p:spTree>
    <p:extLst>
      <p:ext uri="{BB962C8B-B14F-4D97-AF65-F5344CB8AC3E}">
        <p14:creationId xmlns:p14="http://schemas.microsoft.com/office/powerpoint/2010/main" val="202192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" grpId="0"/>
      <p:bldP spid="10302" grpId="0"/>
      <p:bldP spid="103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ing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r="18591"/>
          <a:stretch>
            <a:fillRect/>
          </a:stretch>
        </p:blipFill>
        <p:spPr bwMode="auto">
          <a:xfrm>
            <a:off x="1492498" y="566738"/>
            <a:ext cx="748982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398960" y="1336675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耶罗波安二世</a:t>
            </a: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59047" y="2693988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南国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9047" y="1260476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北国</a:t>
            </a:r>
          </a:p>
        </p:txBody>
      </p:sp>
      <p:pic>
        <p:nvPicPr>
          <p:cNvPr id="13318" name="Picture 6" descr="kings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9" t="4431" r="16771" b="68297"/>
          <a:stretch>
            <a:fillRect/>
          </a:stretch>
        </p:blipFill>
        <p:spPr bwMode="auto">
          <a:xfrm>
            <a:off x="1144835" y="158750"/>
            <a:ext cx="82534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6197" y="5349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亚兰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662360" y="5921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便哈达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34297" y="27844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希西家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984622" y="28781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亚玛谢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087935" y="278923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乌西雅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498010" y="278765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玛拿西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867522" y="28860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亚哈斯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100760" y="60007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利汛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605210" y="14366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约阿施</a:t>
            </a:r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4246811" y="2673351"/>
            <a:ext cx="1436687" cy="582613"/>
          </a:xfrm>
          <a:custGeom>
            <a:avLst/>
            <a:gdLst>
              <a:gd name="T0" fmla="*/ 1 w 394"/>
              <a:gd name="T1" fmla="*/ 0 h 161"/>
              <a:gd name="T2" fmla="*/ 205 w 394"/>
              <a:gd name="T3" fmla="*/ 0 h 161"/>
              <a:gd name="T4" fmla="*/ 205 w 394"/>
              <a:gd name="T5" fmla="*/ 52 h 161"/>
              <a:gd name="T6" fmla="*/ 394 w 394"/>
              <a:gd name="T7" fmla="*/ 52 h 161"/>
              <a:gd name="T8" fmla="*/ 394 w 394"/>
              <a:gd name="T9" fmla="*/ 161 h 161"/>
              <a:gd name="T10" fmla="*/ 165 w 394"/>
              <a:gd name="T11" fmla="*/ 161 h 161"/>
              <a:gd name="T12" fmla="*/ 165 w 394"/>
              <a:gd name="T13" fmla="*/ 52 h 161"/>
              <a:gd name="T14" fmla="*/ 0 w 394"/>
              <a:gd name="T15" fmla="*/ 52 h 161"/>
              <a:gd name="T16" fmla="*/ 1 w 394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61">
                <a:moveTo>
                  <a:pt x="1" y="0"/>
                </a:moveTo>
                <a:lnTo>
                  <a:pt x="205" y="0"/>
                </a:lnTo>
                <a:lnTo>
                  <a:pt x="205" y="52"/>
                </a:lnTo>
                <a:lnTo>
                  <a:pt x="394" y="52"/>
                </a:lnTo>
                <a:lnTo>
                  <a:pt x="394" y="161"/>
                </a:lnTo>
                <a:lnTo>
                  <a:pt x="165" y="161"/>
                </a:lnTo>
                <a:lnTo>
                  <a:pt x="165" y="52"/>
                </a:lnTo>
                <a:lnTo>
                  <a:pt x="0" y="52"/>
                </a:lnTo>
                <a:lnTo>
                  <a:pt x="1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411910" y="1200151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比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加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010522" y="163353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65</a:t>
            </a: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年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8009185" y="539751"/>
            <a:ext cx="0" cy="211772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6755060" y="3267075"/>
            <a:ext cx="0" cy="3238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V="1">
            <a:off x="4311897" y="3276601"/>
            <a:ext cx="1588" cy="322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38" name="Rectangle 26" descr="red-marble"/>
          <p:cNvSpPr>
            <a:spLocks noChangeArrowheads="1"/>
          </p:cNvSpPr>
          <p:nvPr/>
        </p:nvSpPr>
        <p:spPr bwMode="auto">
          <a:xfrm>
            <a:off x="4310310" y="3517901"/>
            <a:ext cx="2444750" cy="3540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4799260" y="2111375"/>
            <a:ext cx="32067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40" name="Rectangle 28" descr="Parchment"/>
          <p:cNvSpPr>
            <a:spLocks noChangeArrowheads="1"/>
          </p:cNvSpPr>
          <p:nvPr/>
        </p:nvSpPr>
        <p:spPr bwMode="auto">
          <a:xfrm>
            <a:off x="432047" y="4491038"/>
            <a:ext cx="9144000" cy="151914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1100386" y="4645026"/>
            <a:ext cx="803592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原来亚兰的首城是大马色；大马色的首领是利汛。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六十五年之内，以法莲必然破坏，不再成为国民。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7:8)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5097710" y="34877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以赛亚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7428161" y="954088"/>
            <a:ext cx="593725" cy="27305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6920160" y="588963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亚述王以撒哈顿</a:t>
            </a: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7778997" y="1397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670</a:t>
            </a:r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4778622" y="1797051"/>
            <a:ext cx="0" cy="847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4751635" y="935038"/>
            <a:ext cx="4762" cy="157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4524622" y="1460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735</a:t>
            </a:r>
          </a:p>
        </p:txBody>
      </p:sp>
    </p:spTree>
    <p:extLst>
      <p:ext uri="{BB962C8B-B14F-4D97-AF65-F5344CB8AC3E}">
        <p14:creationId xmlns:p14="http://schemas.microsoft.com/office/powerpoint/2010/main" val="32148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3333" grpId="0"/>
      <p:bldP spid="133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3" y="488272"/>
            <a:ext cx="9407699" cy="6369727"/>
          </a:xfrm>
        </p:spPr>
        <p:txBody>
          <a:bodyPr>
            <a:normAutofit/>
          </a:bodyPr>
          <a:lstStyle/>
          <a:p>
            <a:r>
              <a:rPr lang="en-US" altLang="zh-CN" dirty="0"/>
              <a:t>a. </a:t>
            </a:r>
            <a:r>
              <a:rPr lang="zh-CN" altLang="en-US" dirty="0"/>
              <a:t>国位危殆的预言（赛</a:t>
            </a:r>
            <a:r>
              <a:rPr lang="en-US" altLang="zh-CN" dirty="0"/>
              <a:t>7:3-9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施亚雅</a:t>
            </a:r>
            <a:r>
              <a:rPr lang="zh-CN" altLang="en-US" dirty="0" smtClean="0"/>
              <a:t>述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余民归回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你们若是不信，定然不得立稳</a:t>
            </a:r>
            <a:endParaRPr lang="en-US" altLang="zh-CN" dirty="0" smtClean="0"/>
          </a:p>
          <a:p>
            <a:r>
              <a:rPr lang="en-US" altLang="zh-CN" dirty="0"/>
              <a:t>b. </a:t>
            </a:r>
            <a:r>
              <a:rPr lang="zh-CN" altLang="en-US" dirty="0"/>
              <a:t>童女生子的预言（赛</a:t>
            </a:r>
            <a:r>
              <a:rPr lang="en-US" altLang="zh-CN" dirty="0"/>
              <a:t>7:10-17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亚哈斯对</a:t>
            </a:r>
            <a:r>
              <a:rPr lang="zh-CN" altLang="en-US" dirty="0" smtClean="0"/>
              <a:t>神无</a:t>
            </a:r>
            <a:r>
              <a:rPr lang="zh-CN" altLang="en-US" dirty="0"/>
              <a:t>信心，但神对他仍极其忍耐，因为他是「大卫家</a:t>
            </a:r>
            <a:r>
              <a:rPr lang="zh-CN" altLang="en-US" dirty="0" smtClean="0"/>
              <a:t>」的</a:t>
            </a:r>
            <a:r>
              <a:rPr lang="zh-CN" altLang="en-US" dirty="0"/>
              <a:t>后裔，承受神给大卫的</a:t>
            </a:r>
            <a:r>
              <a:rPr lang="zh-CN" altLang="en-US" dirty="0" smtClean="0"/>
              <a:t>约；</a:t>
            </a:r>
            <a:r>
              <a:rPr lang="zh-CN" altLang="en-US" dirty="0"/>
              <a:t>因此，神迁就他的小信，让他目睹神</a:t>
            </a:r>
            <a:r>
              <a:rPr lang="zh-CN" altLang="en-US" dirty="0" smtClean="0"/>
              <a:t>迹，亚</a:t>
            </a:r>
            <a:r>
              <a:rPr lang="zh-CN" altLang="en-US" dirty="0"/>
              <a:t>哈斯王一个兆头也不要，一心一意要与亚述结盟。宁可与人结盟也不与神</a:t>
            </a:r>
            <a:r>
              <a:rPr lang="zh-CN" altLang="en-US" dirty="0" smtClean="0"/>
              <a:t>立约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先知转向大卫全家发预言，非向亚哈斯一</a:t>
            </a:r>
            <a:r>
              <a:rPr lang="zh-CN" altLang="en-US" dirty="0" smtClean="0"/>
              <a:t>人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孩子的诞生将神的救恩带进人间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577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568171"/>
            <a:ext cx="8596668" cy="5473191"/>
          </a:xfrm>
        </p:spPr>
        <p:txBody>
          <a:bodyPr>
            <a:normAutofit/>
          </a:bodyPr>
          <a:lstStyle/>
          <a:p>
            <a:r>
              <a:rPr lang="zh-CN" altLang="en-US" dirty="0"/>
              <a:t>亚述犯境的预言（赛</a:t>
            </a:r>
            <a:r>
              <a:rPr lang="en-US" altLang="zh-CN" dirty="0"/>
              <a:t>7:18-25</a:t>
            </a:r>
            <a:r>
              <a:rPr lang="zh-CN" altLang="en-US" dirty="0" smtClean="0"/>
              <a:t>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亚哈斯向亚述求援</a:t>
            </a:r>
            <a:r>
              <a:rPr lang="zh-CN" altLang="en-US" dirty="0" smtClean="0"/>
              <a:t>，但亚</a:t>
            </a:r>
            <a:r>
              <a:rPr lang="zh-CN" altLang="en-US" dirty="0"/>
              <a:t>述竟然会反噬他。先知把亚述的残暴形容得</a:t>
            </a:r>
            <a:r>
              <a:rPr lang="zh-CN" altLang="en-US" dirty="0" smtClean="0"/>
              <a:t>淋漓尽致。因为离开</a:t>
            </a:r>
            <a:r>
              <a:rPr lang="zh-CN" altLang="en-US" dirty="0"/>
              <a:t>了神，连应许之地也不为人效力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r>
              <a:rPr lang="zh-CN" altLang="en-US" dirty="0" smtClean="0"/>
              <a:t>埃及、亚述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zh-CN" dirty="0"/>
              <a:t>埃及</a:t>
            </a:r>
            <a:r>
              <a:rPr lang="en-US" altLang="zh-CN" dirty="0"/>
              <a:t>(</a:t>
            </a:r>
            <a:r>
              <a:rPr lang="zh-CN" altLang="zh-CN" dirty="0"/>
              <a:t>苍蝇</a:t>
            </a:r>
            <a:r>
              <a:rPr lang="en-US" altLang="zh-CN" dirty="0"/>
              <a:t>)</a:t>
            </a:r>
            <a:r>
              <a:rPr lang="zh-CN" altLang="zh-CN" dirty="0"/>
              <a:t>与亚述</a:t>
            </a:r>
            <a:r>
              <a:rPr lang="en-US" altLang="zh-CN" dirty="0"/>
              <a:t>(</a:t>
            </a:r>
            <a:r>
              <a:rPr lang="zh-CN" altLang="zh-CN" dirty="0"/>
              <a:t>蜂子</a:t>
            </a:r>
            <a:r>
              <a:rPr lang="en-US" altLang="zh-CN" dirty="0"/>
              <a:t>)</a:t>
            </a:r>
            <a:r>
              <a:rPr lang="zh-CN" altLang="zh-CN" dirty="0"/>
              <a:t>作为审判犹大的工具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从头到脚包括胡须全都剃光了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589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ing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8" r="18591"/>
          <a:stretch>
            <a:fillRect/>
          </a:stretch>
        </p:blipFill>
        <p:spPr bwMode="auto">
          <a:xfrm>
            <a:off x="1403721" y="544976"/>
            <a:ext cx="748982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310183" y="1314913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耶罗波安二世</a:t>
            </a: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70270" y="2672226"/>
            <a:ext cx="89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南国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0270" y="1238714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北国</a:t>
            </a:r>
          </a:p>
        </p:txBody>
      </p:sp>
      <p:pic>
        <p:nvPicPr>
          <p:cNvPr id="28678" name="Picture 6" descr="kings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9" t="4431" r="16771" b="68297"/>
          <a:stretch>
            <a:fillRect/>
          </a:stretch>
        </p:blipFill>
        <p:spPr bwMode="auto">
          <a:xfrm>
            <a:off x="1056058" y="136988"/>
            <a:ext cx="825341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27420" y="513226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亚兰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573583" y="570376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便哈达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645520" y="276271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希西家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895845" y="2856376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亚玛谢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999158" y="2767476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乌西雅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409233" y="2765888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玛拿西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778745" y="286431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亚哈斯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4011983" y="578313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利汛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516433" y="1414926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约阿施</a:t>
            </a:r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4158034" y="2651589"/>
            <a:ext cx="1436687" cy="582613"/>
          </a:xfrm>
          <a:custGeom>
            <a:avLst/>
            <a:gdLst>
              <a:gd name="T0" fmla="*/ 1 w 394"/>
              <a:gd name="T1" fmla="*/ 0 h 161"/>
              <a:gd name="T2" fmla="*/ 205 w 394"/>
              <a:gd name="T3" fmla="*/ 0 h 161"/>
              <a:gd name="T4" fmla="*/ 205 w 394"/>
              <a:gd name="T5" fmla="*/ 52 h 161"/>
              <a:gd name="T6" fmla="*/ 394 w 394"/>
              <a:gd name="T7" fmla="*/ 52 h 161"/>
              <a:gd name="T8" fmla="*/ 394 w 394"/>
              <a:gd name="T9" fmla="*/ 161 h 161"/>
              <a:gd name="T10" fmla="*/ 165 w 394"/>
              <a:gd name="T11" fmla="*/ 161 h 161"/>
              <a:gd name="T12" fmla="*/ 165 w 394"/>
              <a:gd name="T13" fmla="*/ 52 h 161"/>
              <a:gd name="T14" fmla="*/ 0 w 394"/>
              <a:gd name="T15" fmla="*/ 52 h 161"/>
              <a:gd name="T16" fmla="*/ 1 w 394"/>
              <a:gd name="T1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61">
                <a:moveTo>
                  <a:pt x="1" y="0"/>
                </a:moveTo>
                <a:lnTo>
                  <a:pt x="205" y="0"/>
                </a:lnTo>
                <a:lnTo>
                  <a:pt x="205" y="52"/>
                </a:lnTo>
                <a:lnTo>
                  <a:pt x="394" y="52"/>
                </a:lnTo>
                <a:lnTo>
                  <a:pt x="394" y="161"/>
                </a:lnTo>
                <a:lnTo>
                  <a:pt x="165" y="161"/>
                </a:lnTo>
                <a:lnTo>
                  <a:pt x="165" y="52"/>
                </a:lnTo>
                <a:lnTo>
                  <a:pt x="0" y="52"/>
                </a:lnTo>
                <a:lnTo>
                  <a:pt x="1" y="0"/>
                </a:lnTo>
                <a:close/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4323133" y="1178389"/>
            <a:ext cx="387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比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加</a:t>
            </a:r>
          </a:p>
        </p:txBody>
      </p:sp>
      <p:sp>
        <p:nvSpPr>
          <p:cNvPr id="28690" name="Rectangle 18" descr="Parchment"/>
          <p:cNvSpPr>
            <a:spLocks noChangeArrowheads="1"/>
          </p:cNvSpPr>
          <p:nvPr/>
        </p:nvSpPr>
        <p:spPr bwMode="auto">
          <a:xfrm>
            <a:off x="343270" y="4129552"/>
            <a:ext cx="9144000" cy="244643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011609" y="4267663"/>
            <a:ext cx="80359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ct val="50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那时，耶和华要发嘶声，使埃及江河源头的苍蝇和亚述地的蜂子飞来；都必飞来，落在荒凉的谷内、磐石的穴里，和一切荆棘篱笆中，并一切的草场上。那时，主必用大河外赁的剃头刀，就是亚述王，剃去头发和脚上的毛，并要剃净胡须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赛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7:18-20)</a:t>
            </a:r>
            <a:endParaRPr kumimoji="0" lang="en-US" altLang="zh-TW" sz="2400" b="0" i="0" u="none" strike="noStrike" kern="1200" cap="none" spc="0" normalizeH="0" baseline="0" noProof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V="1">
            <a:off x="6666283" y="3245313"/>
            <a:ext cx="0" cy="3238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V="1">
            <a:off x="4223120" y="3254839"/>
            <a:ext cx="1588" cy="322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694" name="Rectangle 22" descr="red-marble"/>
          <p:cNvSpPr>
            <a:spLocks noChangeArrowheads="1"/>
          </p:cNvSpPr>
          <p:nvPr/>
        </p:nvSpPr>
        <p:spPr bwMode="auto">
          <a:xfrm>
            <a:off x="4221533" y="3496139"/>
            <a:ext cx="2444750" cy="3540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008933" y="3465976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以赛亚</a:t>
            </a: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4689845" y="1775289"/>
            <a:ext cx="0" cy="847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4662858" y="913276"/>
            <a:ext cx="4762" cy="157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4697783" y="61958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732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5204195" y="13244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722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4435845" y="12428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735</a:t>
            </a:r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6378945" y="1578438"/>
            <a:ext cx="0" cy="1060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8702" name="Rectangle 30" descr="Parchment"/>
          <p:cNvSpPr>
            <a:spLocks noChangeArrowheads="1"/>
          </p:cNvSpPr>
          <p:nvPr/>
        </p:nvSpPr>
        <p:spPr bwMode="auto">
          <a:xfrm>
            <a:off x="5756645" y="783101"/>
            <a:ext cx="3511550" cy="1422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701BC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亚述王西拿基立入侵犹大，攻陷希西家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64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座坚固的城邑，俘虏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万百姓，并击退埃及援兵，唯独未能攻下耶路撒冷。</a:t>
            </a: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7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1" grpId="0"/>
      <p:bldP spid="28702" grpId="0" animBg="1"/>
    </p:bldLst>
  </p:timing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宽屏</PresentationFormat>
  <Paragraphs>124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方正姚体</vt:lpstr>
      <vt:lpstr>SimHei</vt:lpstr>
      <vt:lpstr>华文新魏</vt:lpstr>
      <vt:lpstr>微软雅黑</vt:lpstr>
      <vt:lpstr>Arial</vt:lpstr>
      <vt:lpstr>Trebuchet MS</vt:lpstr>
      <vt:lpstr>Wingdings 3</vt:lpstr>
      <vt:lpstr>平面</vt:lpstr>
      <vt:lpstr>第四课</vt:lpstr>
      <vt:lpstr>以马内利书（7-12章）</vt:lpstr>
      <vt:lpstr>PowerPoint 演示文稿</vt:lpstr>
      <vt:lpstr>童女生子的预言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有关以马内利境的预言（赛8:1-10）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第四课</dc:title>
  <dc:creator>max G</dc:creator>
  <cp:lastModifiedBy>max G</cp:lastModifiedBy>
  <cp:revision>1</cp:revision>
  <dcterms:created xsi:type="dcterms:W3CDTF">2017-05-03T05:29:32Z</dcterms:created>
  <dcterms:modified xsi:type="dcterms:W3CDTF">2017-05-03T05:30:02Z</dcterms:modified>
</cp:coreProperties>
</file>