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52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4000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009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203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863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913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4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65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3794"/>
            <a:ext cx="8596668" cy="4647569"/>
          </a:xfrm>
        </p:spPr>
        <p:txBody>
          <a:bodyPr>
            <a:normAutofit/>
          </a:bodyPr>
          <a:lstStyle>
            <a:lvl1pPr>
              <a:defRPr sz="3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783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67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89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45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45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3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4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07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第九课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432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 descr="Parchment"/>
          <p:cNvSpPr>
            <a:spLocks noChangeArrowheads="1"/>
          </p:cNvSpPr>
          <p:nvPr/>
        </p:nvSpPr>
        <p:spPr bwMode="auto">
          <a:xfrm>
            <a:off x="0" y="-68094"/>
            <a:ext cx="9144000" cy="20764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133475" y="2252831"/>
            <a:ext cx="6986588" cy="411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按字义，指新天新地：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7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我又看见一个新天新地；… 神要擦去他们一切的眼泪；不再有死亡，也不再有悲哀、哭号、疼痛，因为以前的事都过去了。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(启21:1,4)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按灵意，指各各他：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儿女既同有血肉之体，他也照样亲自成了血肉之体，特要藉着死败坏那掌死权的，就是魔鬼，并要释放那些一生因怕死而为奴仆的人。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(来2:14-15)</a:t>
            </a:r>
            <a:endParaRPr kumimoji="0" lang="zh-TW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58814" y="362119"/>
            <a:ext cx="7716837" cy="136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他已经吞灭死亡直到永远。主耶和华必擦去各人脸上的眼泪，又除掉普天下他百姓的羞辱，因为这是耶和华说的。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25:8)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20486" name="Picture 6" descr="128728-simple-red-square-icon-business-tool-sword-sc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348331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7" name="Picture 7" descr="128810-simple-red-square-icon-culture-book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2225844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958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790113"/>
            <a:ext cx="8413400" cy="5859262"/>
          </a:xfrm>
        </p:spPr>
        <p:txBody>
          <a:bodyPr>
            <a:normAutofit/>
          </a:bodyPr>
          <a:lstStyle/>
          <a:p>
            <a:r>
              <a:rPr lang="zh-CN" altLang="en-US" dirty="0"/>
              <a:t>赞美的对象（赛</a:t>
            </a:r>
            <a:r>
              <a:rPr lang="en-US" altLang="zh-CN" dirty="0"/>
              <a:t>25:9-12</a:t>
            </a:r>
            <a:r>
              <a:rPr lang="zh-CN" altLang="en-US" dirty="0"/>
              <a:t>）</a:t>
            </a:r>
          </a:p>
          <a:p>
            <a:pPr marL="0" indent="0">
              <a:buNone/>
            </a:pPr>
            <a:r>
              <a:rPr lang="zh-CN" altLang="en-US" dirty="0" smtClean="0"/>
              <a:t>继续</a:t>
            </a:r>
            <a:r>
              <a:rPr lang="zh-CN" altLang="en-US" dirty="0"/>
              <a:t>发出赞美的语句，重复形容这位配受赞美的神：「看哪，这是我们的神」。他在三方面写出神的特点：</a:t>
            </a:r>
          </a:p>
          <a:p>
            <a:pPr marL="0" indent="0">
              <a:buNone/>
            </a:pPr>
            <a:r>
              <a:rPr lang="en-US" altLang="zh-CN" dirty="0"/>
              <a:t>a. </a:t>
            </a:r>
            <a:r>
              <a:rPr lang="zh-CN" altLang="en-US" dirty="0"/>
              <a:t>神是我们素来等候的（赛</a:t>
            </a:r>
            <a:r>
              <a:rPr lang="en-US" altLang="zh-CN" dirty="0"/>
              <a:t>25:9</a:t>
            </a:r>
            <a:r>
              <a:rPr lang="zh-CN" altLang="en-US" dirty="0"/>
              <a:t>上）。</a:t>
            </a:r>
          </a:p>
          <a:p>
            <a:pPr marL="0" indent="0">
              <a:buNone/>
            </a:pPr>
            <a:r>
              <a:rPr lang="en-US" altLang="zh-CN" dirty="0"/>
              <a:t>b. </a:t>
            </a:r>
            <a:r>
              <a:rPr lang="zh-CN" altLang="en-US" dirty="0"/>
              <a:t>他是「拯救」我们的（赛</a:t>
            </a:r>
            <a:r>
              <a:rPr lang="en-US" altLang="zh-CN" dirty="0"/>
              <a:t>25:9</a:t>
            </a:r>
            <a:r>
              <a:rPr lang="zh-CN" altLang="en-US" dirty="0"/>
              <a:t>下）。</a:t>
            </a:r>
          </a:p>
          <a:p>
            <a:pPr marL="0" indent="0">
              <a:buNone/>
            </a:pPr>
            <a:r>
              <a:rPr lang="en-US" altLang="zh-CN" dirty="0"/>
              <a:t>c. </a:t>
            </a:r>
            <a:r>
              <a:rPr lang="zh-CN" altLang="en-US" dirty="0"/>
              <a:t>他是向仇敌施报应</a:t>
            </a:r>
            <a:r>
              <a:rPr lang="zh-CN" altLang="en-US" dirty="0" smtClean="0"/>
              <a:t>的（</a:t>
            </a:r>
            <a:r>
              <a:rPr lang="zh-CN" altLang="en-US" dirty="0"/>
              <a:t>赛</a:t>
            </a:r>
            <a:r>
              <a:rPr lang="en-US" altLang="zh-CN" dirty="0"/>
              <a:t>25:10-12</a:t>
            </a:r>
            <a:r>
              <a:rPr lang="zh-CN" altLang="en-US" dirty="0"/>
              <a:t>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这</a:t>
            </a:r>
            <a:r>
              <a:rPr lang="zh-CN" altLang="en-US" dirty="0"/>
              <a:t>一切都在「那日」应验无误（赛</a:t>
            </a:r>
            <a:r>
              <a:rPr lang="en-US" altLang="zh-CN" dirty="0"/>
              <a:t>25:9</a:t>
            </a:r>
            <a:r>
              <a:rPr lang="zh-CN" altLang="en-US" dirty="0"/>
              <a:t>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2359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 descr="Parchment"/>
          <p:cNvSpPr>
            <a:spLocks noChangeArrowheads="1"/>
          </p:cNvSpPr>
          <p:nvPr/>
        </p:nvSpPr>
        <p:spPr bwMode="auto">
          <a:xfrm>
            <a:off x="0" y="0"/>
            <a:ext cx="9144000" cy="20764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133476" y="2320925"/>
            <a:ext cx="6950075" cy="411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按字义，指主的再来：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7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我观看，见天开了。有一匹白马，骑在马上的称为诚信真实，他审判，争战，都按着公义。…在他衣服和大腿上有名写着说：「万王之王，万主之主。」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(启19:11,16)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按灵意，指主的显现：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神的儿子显现出来，为要除灭魔鬼的作为。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(约一3:8)</a:t>
            </a:r>
            <a:endParaRPr kumimoji="0" lang="zh-TW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58814" y="430213"/>
            <a:ext cx="7716837" cy="1363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到那日，人必说：「看哪，这是我们的神；我们素来等候他，他必拯救我们。这是耶和华，我们素来等候他，我们必因他的救恩欢喜快乐。」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25:9)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21510" name="Picture 6" descr="128728-simple-red-square-icon-business-tool-sword-sc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856163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128810-simple-red-square-icon-culture-book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2293938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93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 descr="Parchment"/>
          <p:cNvSpPr>
            <a:spLocks noChangeArrowheads="1"/>
          </p:cNvSpPr>
          <p:nvPr/>
        </p:nvSpPr>
        <p:spPr bwMode="auto">
          <a:xfrm>
            <a:off x="0" y="0"/>
            <a:ext cx="9144000" cy="20764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1133476" y="2320925"/>
            <a:ext cx="6950075" cy="3674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按字义，指主再来时的审判：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7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有利剑从他口中出来，可以击杀列国。他必用铁杖辖管他们，并要踹全能神烈怒的酒</a:t>
            </a:r>
            <a:r>
              <a:rPr kumimoji="0" lang="zh-TW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醡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(启19:15)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按灵意，指圣灵治死肉体：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亚玛力、以实玛利、以扫、摩押皆预表肉体。摩押王伊矶伦极其肥胖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(士3:17)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，摩押勇士也肥壮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(士3:29)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，就是象徵肉体的势力肥壮。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58813" y="631826"/>
            <a:ext cx="8120062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耶和华的手必按在这山上；摩押人在所居之地必被践踏，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…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直到尘埃。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25:10-12)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22534" name="Picture 6" descr="128728-simple-red-square-icon-business-tool-sword-sc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978275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5" name="Picture 7" descr="128810-simple-red-square-icon-culture-book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2293938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495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75231" y="4132202"/>
            <a:ext cx="1535113" cy="841375"/>
          </a:xfrm>
          <a:prstGeom prst="rect">
            <a:avLst/>
          </a:prstGeom>
          <a:solidFill>
            <a:srgbClr val="FFCC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575231" y="5557776"/>
            <a:ext cx="1535113" cy="914400"/>
          </a:xfrm>
          <a:prstGeom prst="rect">
            <a:avLst/>
          </a:prstGeom>
          <a:solidFill>
            <a:srgbClr val="FF9966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7-12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575231" y="4973576"/>
            <a:ext cx="1535113" cy="584200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6 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以赛亚蒙召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75231" y="401576"/>
            <a:ext cx="4987925" cy="1096962"/>
          </a:xfrm>
          <a:prstGeom prst="rect">
            <a:avLst/>
          </a:prstGeom>
          <a:solidFill>
            <a:srgbClr val="FFCC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旧约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545693" y="401576"/>
            <a:ext cx="3478212" cy="1096962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新约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575230" y="2890776"/>
            <a:ext cx="1531938" cy="1096962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107169" y="2890776"/>
            <a:ext cx="1406525" cy="1096962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论列国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75231" y="1646176"/>
            <a:ext cx="4481513" cy="1096962"/>
          </a:xfrm>
          <a:prstGeom prst="rect">
            <a:avLst/>
          </a:prstGeom>
          <a:solidFill>
            <a:srgbClr val="FFE0C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责备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5047218" y="1646176"/>
            <a:ext cx="508000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5545693" y="1646176"/>
            <a:ext cx="3478212" cy="1096962"/>
          </a:xfrm>
          <a:prstGeom prst="rect">
            <a:avLst/>
          </a:prstGeom>
          <a:solidFill>
            <a:schemeClr val="folHlink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安慰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5545694" y="2890776"/>
            <a:ext cx="1158875" cy="1096962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40-48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归回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516868" y="2890776"/>
            <a:ext cx="1530350" cy="10969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刑罚与复兴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6704568" y="2890776"/>
            <a:ext cx="1160462" cy="1096962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49-57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重建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7865031" y="2890776"/>
            <a:ext cx="1158875" cy="1096962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58-66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荣耀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5039281" y="2890776"/>
            <a:ext cx="506413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2107169" y="4132202"/>
            <a:ext cx="1406525" cy="2339975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论巴比伦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亚述、非利士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摩押、大马色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古实、埃及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以东、亚拉伯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耶京、推罗</a:t>
            </a:r>
            <a:endParaRPr kumimoji="0" lang="zh-TW" altLang="en-US" sz="14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3516868" y="4132201"/>
            <a:ext cx="1517650" cy="768350"/>
          </a:xfrm>
          <a:prstGeom prst="rect">
            <a:avLst/>
          </a:prstGeom>
          <a:solidFill>
            <a:srgbClr val="F3BD81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24-27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论末世</a:t>
            </a: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5039281" y="4132202"/>
            <a:ext cx="506413" cy="1169987"/>
          </a:xfrm>
          <a:prstGeom prst="rect">
            <a:avLst/>
          </a:prstGeom>
          <a:solidFill>
            <a:srgbClr val="CB9763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被困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5037693" y="5302188"/>
            <a:ext cx="506412" cy="1169988"/>
          </a:xfrm>
          <a:prstGeom prst="rect">
            <a:avLst/>
          </a:prstGeom>
          <a:solidFill>
            <a:srgbClr val="CC66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38-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患病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3516868" y="4900552"/>
            <a:ext cx="1517650" cy="803275"/>
          </a:xfrm>
          <a:prstGeom prst="rect">
            <a:avLst/>
          </a:prstGeom>
          <a:solidFill>
            <a:srgbClr val="FFB7B7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28-33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六祸</a:t>
            </a:r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516868" y="5705413"/>
            <a:ext cx="1517650" cy="768350"/>
          </a:xfrm>
          <a:prstGeom prst="rect">
            <a:avLst/>
          </a:prstGeom>
          <a:solidFill>
            <a:srgbClr val="FFFF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刑罚与复兴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5550456" y="4132202"/>
            <a:ext cx="1158875" cy="2339975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40-48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福音书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与行传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6709331" y="4132202"/>
            <a:ext cx="1160463" cy="2339975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49-57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书信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中心为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基督和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十字架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(53</a:t>
            </a: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章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7869794" y="4132202"/>
            <a:ext cx="1158875" cy="2339975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58-66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启示录</a:t>
            </a: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3500993" y="2887601"/>
            <a:ext cx="1536700" cy="10985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3502580" y="4132201"/>
            <a:ext cx="1536700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990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9549"/>
          </a:xfrm>
        </p:spPr>
        <p:txBody>
          <a:bodyPr/>
          <a:lstStyle/>
          <a:p>
            <a:r>
              <a:rPr lang="zh-CN" altLang="en-US" b="1" dirty="0"/>
              <a:t>以赛亚的「启示录」（</a:t>
            </a:r>
            <a:r>
              <a:rPr lang="en-US" altLang="zh-CN" b="1" dirty="0"/>
              <a:t>24-27</a:t>
            </a:r>
            <a:r>
              <a:rPr lang="zh-CN" altLang="en-US" b="1" dirty="0"/>
              <a:t>章</a:t>
            </a:r>
            <a:r>
              <a:rPr lang="zh-CN" altLang="en-US" b="1" dirty="0" smtClean="0"/>
              <a:t>）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682885"/>
            <a:ext cx="8596668" cy="4358477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24-27</a:t>
            </a:r>
            <a:r>
              <a:rPr lang="zh-CN" altLang="en-US" dirty="0"/>
              <a:t>章承接上文的思路，仍是向世界列强宣告前来受神的审判的预言，但因本段所涉及的地理范围论及万国前来受审判，比前段（</a:t>
            </a:r>
            <a:r>
              <a:rPr lang="en-US" altLang="zh-CN" dirty="0"/>
              <a:t>13-23</a:t>
            </a:r>
            <a:r>
              <a:rPr lang="zh-CN" altLang="en-US" dirty="0"/>
              <a:t>章）更广（全地性），审判的程度更严厉，似乎「天翻地覆」，「风云变色」，「死人复活」，「神在选民中作王」等字句反复出现，所以应验的时日较趋向末世时代，以致本段（</a:t>
            </a:r>
            <a:r>
              <a:rPr lang="en-US" altLang="zh-CN" dirty="0"/>
              <a:t>24-27</a:t>
            </a:r>
            <a:r>
              <a:rPr lang="zh-CN" altLang="en-US" dirty="0"/>
              <a:t>章）称为以赛亚的「启示录</a:t>
            </a:r>
            <a:r>
              <a:rPr lang="zh-CN" altLang="en-US" dirty="0" smtClean="0"/>
              <a:t>」</a:t>
            </a:r>
            <a:endParaRPr lang="en-US" altLang="zh-CN" dirty="0"/>
          </a:p>
          <a:p>
            <a:r>
              <a:rPr lang="zh-CN" altLang="en-US" dirty="0" smtClean="0"/>
              <a:t>本</a:t>
            </a:r>
            <a:r>
              <a:rPr lang="zh-CN" altLang="en-US" dirty="0"/>
              <a:t>段乃是上段的「总结论</a:t>
            </a:r>
            <a:r>
              <a:rPr lang="zh-CN" altLang="en-US" dirty="0" smtClean="0"/>
              <a:t>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0332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2817"/>
          </a:xfrm>
        </p:spPr>
        <p:txBody>
          <a:bodyPr>
            <a:normAutofit fontScale="90000"/>
          </a:bodyPr>
          <a:lstStyle/>
          <a:p>
            <a:r>
              <a:rPr lang="zh-CN" altLang="en-US" b="1" dirty="0" smtClean="0"/>
              <a:t>神</a:t>
            </a:r>
            <a:r>
              <a:rPr lang="zh-CN" altLang="en-US" b="1" dirty="0"/>
              <a:t>审判全地（赛</a:t>
            </a:r>
            <a:r>
              <a:rPr lang="en-US" altLang="zh-CN" b="1" dirty="0"/>
              <a:t>24:1-23</a:t>
            </a:r>
            <a:r>
              <a:rPr lang="zh-CN" altLang="en-US" b="1" dirty="0"/>
              <a:t>）</a:t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342417"/>
            <a:ext cx="8946060" cy="5085016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1. </a:t>
            </a:r>
            <a:r>
              <a:rPr lang="zh-CN" altLang="en-US" dirty="0"/>
              <a:t>世人的审判</a:t>
            </a:r>
            <a:r>
              <a:rPr lang="zh-CN" altLang="en-US" dirty="0" smtClean="0"/>
              <a:t>（赛</a:t>
            </a:r>
            <a:r>
              <a:rPr lang="en-US" altLang="zh-CN" dirty="0"/>
              <a:t>24:1-13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当神施行审判时，他将使全地「空虚</a:t>
            </a:r>
            <a:r>
              <a:rPr lang="zh-CN" altLang="en-US" dirty="0" smtClean="0"/>
              <a:t>」「</a:t>
            </a:r>
            <a:r>
              <a:rPr lang="zh-CN" altLang="en-US" dirty="0"/>
              <a:t>荒凉</a:t>
            </a:r>
            <a:r>
              <a:rPr lang="zh-CN" altLang="en-US" dirty="0" smtClean="0"/>
              <a:t>」大地</a:t>
            </a:r>
            <a:r>
              <a:rPr lang="zh-CN" altLang="en-US" dirty="0"/>
              <a:t>翻转，居民</a:t>
            </a:r>
            <a:r>
              <a:rPr lang="zh-CN" altLang="en-US" dirty="0" smtClean="0"/>
              <a:t>分散</a:t>
            </a:r>
            <a:endParaRPr lang="en-US" altLang="zh-CN" dirty="0" smtClean="0"/>
          </a:p>
          <a:p>
            <a:r>
              <a:rPr lang="zh-CN" altLang="en-US" dirty="0"/>
              <a:t>六对人物（表征全人类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/>
              <a:t>(1)</a:t>
            </a:r>
            <a:r>
              <a:rPr lang="zh-CN" altLang="en-US" dirty="0"/>
              <a:t>百姓与祭司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</a:t>
            </a:r>
            <a:r>
              <a:rPr lang="en-US" altLang="zh-CN" dirty="0"/>
              <a:t>2)</a:t>
            </a:r>
            <a:r>
              <a:rPr lang="zh-CN" altLang="en-US" dirty="0"/>
              <a:t>仆人与主人</a:t>
            </a:r>
            <a:r>
              <a:rPr lang="zh-CN" altLang="en-US" dirty="0" smtClean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(</a:t>
            </a:r>
            <a:r>
              <a:rPr lang="en-US" altLang="zh-CN" dirty="0"/>
              <a:t>3)</a:t>
            </a:r>
            <a:r>
              <a:rPr lang="zh-CN" altLang="en-US" dirty="0"/>
              <a:t>婢女与主母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</a:t>
            </a:r>
            <a:r>
              <a:rPr lang="en-US" altLang="zh-CN" dirty="0"/>
              <a:t>4)</a:t>
            </a:r>
            <a:r>
              <a:rPr lang="zh-CN" altLang="en-US" dirty="0"/>
              <a:t>买卖的人</a:t>
            </a:r>
            <a:r>
              <a:rPr lang="zh-CN" altLang="en-US" dirty="0" smtClean="0"/>
              <a:t>。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en-US" altLang="zh-CN" dirty="0" smtClean="0"/>
              <a:t>(</a:t>
            </a:r>
            <a:r>
              <a:rPr lang="en-US" altLang="zh-CN" dirty="0"/>
              <a:t>5)</a:t>
            </a:r>
            <a:r>
              <a:rPr lang="zh-CN" altLang="en-US" dirty="0"/>
              <a:t>借放债款者</a:t>
            </a:r>
            <a:r>
              <a:rPr lang="zh-CN" altLang="en-US" dirty="0" smtClean="0"/>
              <a:t>。</a:t>
            </a:r>
            <a:r>
              <a:rPr lang="en-US" altLang="zh-CN" dirty="0" smtClean="0"/>
              <a:t>(</a:t>
            </a:r>
            <a:r>
              <a:rPr lang="en-US" altLang="zh-CN" dirty="0"/>
              <a:t>6)</a:t>
            </a:r>
            <a:r>
              <a:rPr lang="zh-CN" altLang="en-US" dirty="0"/>
              <a:t>取利与出利者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地上悲哀衰残是因他们违背律法，如杀人放火、欺诈盗名、背叛永</a:t>
            </a:r>
            <a:r>
              <a:rPr lang="zh-CN" altLang="en-US" dirty="0" smtClean="0"/>
              <a:t>约。因</a:t>
            </a:r>
            <a:r>
              <a:rPr lang="zh-CN" altLang="en-US" dirty="0"/>
              <a:t>世人破坏了神的律法，以致受咒受罚（赛</a:t>
            </a:r>
            <a:r>
              <a:rPr lang="en-US" altLang="zh-CN" dirty="0"/>
              <a:t>24:4-6</a:t>
            </a:r>
            <a:r>
              <a:rPr lang="zh-CN" altLang="en-US" dirty="0"/>
              <a:t>），平常的欢乐，皆变成荒凉一片（赛</a:t>
            </a:r>
            <a:r>
              <a:rPr lang="en-US" altLang="zh-CN" dirty="0"/>
              <a:t>24:7-11</a:t>
            </a:r>
            <a:r>
              <a:rPr lang="zh-CN" altLang="en-US" dirty="0"/>
              <a:t>），各处皆哀鸿遍野，人间全非乐土，能逃脱这次审判的只有极少数人（赛</a:t>
            </a:r>
            <a:r>
              <a:rPr lang="en-US" altLang="zh-CN" dirty="0"/>
              <a:t>24:12-13</a:t>
            </a:r>
            <a:r>
              <a:rPr lang="zh-CN" altLang="en-US" dirty="0"/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40254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3" y="612843"/>
            <a:ext cx="9869339" cy="5921122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dirty="0"/>
              <a:t>2. </a:t>
            </a:r>
            <a:r>
              <a:rPr lang="zh-CN" altLang="en-US" dirty="0"/>
              <a:t>信徒的保守（赛</a:t>
            </a:r>
            <a:r>
              <a:rPr lang="en-US" altLang="zh-CN" dirty="0"/>
              <a:t>24:14-16</a:t>
            </a:r>
            <a:r>
              <a:rPr lang="zh-CN" altLang="en-US" dirty="0"/>
              <a:t>上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在神审判世界中，不少义人称为「剩下的人」</a:t>
            </a:r>
            <a:r>
              <a:rPr lang="zh-CN" altLang="en-US" dirty="0" smtClean="0"/>
              <a:t>、将</a:t>
            </a:r>
            <a:r>
              <a:rPr lang="zh-CN" altLang="en-US" dirty="0"/>
              <a:t>从四面八方扬声欢呼，因他们蒙神的保守，现将荣耀颂赞归与神</a:t>
            </a:r>
            <a:r>
              <a:rPr lang="zh-CN" altLang="en-US" dirty="0" smtClean="0"/>
              <a:t>。而</a:t>
            </a:r>
            <a:r>
              <a:rPr lang="en-US" altLang="zh-CN" dirty="0"/>
              <a:t>24:16</a:t>
            </a:r>
            <a:r>
              <a:rPr lang="zh-CN" altLang="en-US" dirty="0"/>
              <a:t>的「义人」（原文是「义者」）是指神，因神是值得世人颂赞的。</a:t>
            </a:r>
            <a:endParaRPr lang="en-US" altLang="zh-CN" dirty="0" smtClean="0"/>
          </a:p>
          <a:p>
            <a:r>
              <a:rPr lang="en-US" altLang="zh-CN" dirty="0"/>
              <a:t>3. </a:t>
            </a:r>
            <a:r>
              <a:rPr lang="zh-CN" altLang="en-US" dirty="0"/>
              <a:t>宇宙的审判（赛</a:t>
            </a:r>
            <a:r>
              <a:rPr lang="en-US" altLang="zh-CN" dirty="0"/>
              <a:t>24:16</a:t>
            </a:r>
            <a:r>
              <a:rPr lang="zh-CN" altLang="en-US" dirty="0"/>
              <a:t>下</a:t>
            </a:r>
            <a:r>
              <a:rPr lang="en-US" altLang="zh-CN" dirty="0"/>
              <a:t>-22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全</a:t>
            </a:r>
            <a:r>
              <a:rPr lang="zh-CN" altLang="en-US" dirty="0"/>
              <a:t>地都在神震怒审判之下，先知内心流露极大的伤感，狂呼自己「消灭了」、「有祸了</a:t>
            </a:r>
            <a:r>
              <a:rPr lang="zh-CN" altLang="en-US" dirty="0" smtClean="0"/>
              <a:t>」，</a:t>
            </a:r>
            <a:r>
              <a:rPr lang="zh-CN" altLang="en-US" dirty="0"/>
              <a:t>因诡诈遍地，以致神的审判必临到，人无法</a:t>
            </a:r>
            <a:r>
              <a:rPr lang="zh-CN" altLang="en-US" dirty="0" smtClean="0"/>
              <a:t>逃避，</a:t>
            </a:r>
            <a:r>
              <a:rPr lang="zh-CN" altLang="en-US" dirty="0"/>
              <a:t>如古时洪水淹没世界一样，罪使整个地球塌陷</a:t>
            </a:r>
            <a:r>
              <a:rPr lang="zh-CN" altLang="en-US" dirty="0" smtClean="0"/>
              <a:t>下去，</a:t>
            </a:r>
            <a:r>
              <a:rPr lang="zh-CN" altLang="en-US" dirty="0"/>
              <a:t>这岂非像末日大战后的情况，尤如启示录所描述</a:t>
            </a:r>
            <a:r>
              <a:rPr lang="zh-CN" altLang="en-US" dirty="0" smtClean="0"/>
              <a:t>的。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zh-CN" altLang="en-US" dirty="0" smtClean="0"/>
              <a:t>神</a:t>
            </a:r>
            <a:r>
              <a:rPr lang="zh-CN" altLang="en-US" dirty="0"/>
              <a:t>的审判上及天使领域（「高处众军」，指堕落天使）下及地上列</a:t>
            </a:r>
            <a:r>
              <a:rPr lang="zh-CN" altLang="en-US" dirty="0" smtClean="0"/>
              <a:t>王。</a:t>
            </a:r>
            <a:r>
              <a:rPr lang="zh-CN" altLang="en-US" dirty="0"/>
              <a:t>他们将如囚犯一样</a:t>
            </a:r>
            <a:r>
              <a:rPr lang="zh-CN" altLang="en-US" dirty="0" smtClean="0"/>
              <a:t>，提</a:t>
            </a:r>
            <a:r>
              <a:rPr lang="zh-CN" altLang="en-US" dirty="0"/>
              <a:t>堂审讯，宣判</a:t>
            </a:r>
            <a:r>
              <a:rPr lang="zh-CN" altLang="en-US" dirty="0" smtClean="0"/>
              <a:t>定罪</a:t>
            </a:r>
            <a:endParaRPr lang="en-US" altLang="zh-CN" dirty="0" smtClean="0"/>
          </a:p>
          <a:p>
            <a:r>
              <a:rPr lang="en-US" altLang="zh-CN" dirty="0"/>
              <a:t>4. </a:t>
            </a:r>
            <a:r>
              <a:rPr lang="zh-CN" altLang="en-US" dirty="0"/>
              <a:t>神国的建立（赛</a:t>
            </a:r>
            <a:r>
              <a:rPr lang="en-US" altLang="zh-CN" dirty="0"/>
              <a:t>24:23</a:t>
            </a:r>
            <a:r>
              <a:rPr lang="zh-CN" altLang="en-US" dirty="0" smtClean="0"/>
              <a:t>）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在地上罪恶全被肃清后，日月光也不用</a:t>
            </a:r>
            <a:r>
              <a:rPr lang="zh-CN" altLang="en-US" dirty="0" smtClean="0"/>
              <a:t>发亮，</a:t>
            </a:r>
            <a:r>
              <a:rPr lang="zh-CN" altLang="en-US" dirty="0"/>
              <a:t>因神在地上设立国度，众长者（即历代的信徒）也必敬奉他，直到永远。</a:t>
            </a:r>
          </a:p>
        </p:txBody>
      </p:sp>
    </p:spTree>
    <p:extLst>
      <p:ext uri="{BB962C8B-B14F-4D97-AF65-F5344CB8AC3E}">
        <p14:creationId xmlns:p14="http://schemas.microsoft.com/office/powerpoint/2010/main" val="329214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7460"/>
          </a:xfrm>
        </p:spPr>
        <p:txBody>
          <a:bodyPr>
            <a:normAutofit fontScale="90000"/>
          </a:bodyPr>
          <a:lstStyle/>
          <a:p>
            <a:r>
              <a:rPr lang="zh-CN" altLang="en-US" b="1" dirty="0"/>
              <a:t>以赛亚之歌（赛</a:t>
            </a:r>
            <a:r>
              <a:rPr lang="en-US" altLang="zh-CN" b="1" dirty="0"/>
              <a:t>25:1-12</a:t>
            </a:r>
            <a:r>
              <a:rPr lang="zh-CN" altLang="en-US" b="1" dirty="0"/>
              <a:t>）</a:t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447060"/>
            <a:ext cx="9336678" cy="5282213"/>
          </a:xfrm>
        </p:spPr>
        <p:txBody>
          <a:bodyPr>
            <a:normAutofit fontScale="92500"/>
          </a:bodyPr>
          <a:lstStyle/>
          <a:p>
            <a:r>
              <a:rPr lang="zh-CN" altLang="en-US" dirty="0" smtClean="0"/>
              <a:t>耶和华仍然</a:t>
            </a:r>
            <a:r>
              <a:rPr lang="zh-CN" altLang="en-US" dirty="0"/>
              <a:t>作</a:t>
            </a:r>
            <a:r>
              <a:rPr lang="zh-CN" altLang="en-US" dirty="0" smtClean="0"/>
              <a:t>王。</a:t>
            </a:r>
            <a:r>
              <a:rPr lang="zh-CN" altLang="en-US" dirty="0"/>
              <a:t>这是值得赞美的，所以先知不期然地发出赞美神的感言。全章是首乐章，颂赞神国建立的情形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r>
              <a:rPr lang="en-US" altLang="zh-CN" dirty="0"/>
              <a:t>a. </a:t>
            </a:r>
            <a:r>
              <a:rPr lang="zh-CN" altLang="en-US" dirty="0" smtClean="0"/>
              <a:t>神</a:t>
            </a:r>
            <a:r>
              <a:rPr lang="zh-CN" altLang="en-US" dirty="0"/>
              <a:t>伟大的作为，证实神是忠信、诚实、可靠无比的。</a:t>
            </a:r>
          </a:p>
          <a:p>
            <a:r>
              <a:rPr lang="en-US" altLang="zh-CN" dirty="0"/>
              <a:t>b. </a:t>
            </a:r>
            <a:r>
              <a:rPr lang="zh-CN" altLang="en-US" dirty="0" smtClean="0"/>
              <a:t>神</a:t>
            </a:r>
            <a:r>
              <a:rPr lang="zh-CN" altLang="en-US" dirty="0"/>
              <a:t>使外邦国倾覆，使那些逼迫选民的「刚强的民」，「强暴的国」至终都能敬畏神。</a:t>
            </a:r>
          </a:p>
          <a:p>
            <a:r>
              <a:rPr lang="en-US" altLang="zh-CN" dirty="0"/>
              <a:t>c. </a:t>
            </a:r>
            <a:r>
              <a:rPr lang="zh-CN" altLang="en-US" dirty="0" smtClean="0"/>
              <a:t>神</a:t>
            </a:r>
            <a:r>
              <a:rPr lang="zh-CN" altLang="en-US" dirty="0"/>
              <a:t>作「贫穷人、困乏人、急难者」的保障，又作风暴炎热的避难所（赛</a:t>
            </a:r>
            <a:r>
              <a:rPr lang="en-US" altLang="zh-CN" dirty="0"/>
              <a:t>25:4</a:t>
            </a:r>
            <a:r>
              <a:rPr lang="zh-CN" altLang="en-US" dirty="0"/>
              <a:t>），他又使外邦人的嚣张、强暴人的凯歌如热气下降，被云影消化（赛</a:t>
            </a:r>
            <a:r>
              <a:rPr lang="en-US" altLang="zh-CN" dirty="0"/>
              <a:t>25:5</a:t>
            </a:r>
            <a:r>
              <a:rPr lang="zh-CN" altLang="en-US" dirty="0"/>
              <a:t>），这景况将于神在地上作王时才实现。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6666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683581"/>
            <a:ext cx="8596668" cy="5357781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神</a:t>
            </a:r>
            <a:r>
              <a:rPr lang="zh-CN" altLang="en-US" dirty="0" smtClean="0"/>
              <a:t>的</a:t>
            </a:r>
            <a:r>
              <a:rPr lang="zh-CN" altLang="en-US" dirty="0" smtClean="0"/>
              <a:t>保证</a:t>
            </a:r>
            <a:r>
              <a:rPr lang="zh-CN" altLang="en-US" dirty="0" smtClean="0"/>
              <a:t>，千禧年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/>
              <a:t>四个「必」字，指出神为世人的计划：</a:t>
            </a:r>
          </a:p>
          <a:p>
            <a:pPr marL="0" indent="0">
              <a:buNone/>
            </a:pPr>
            <a:r>
              <a:rPr lang="en-US" altLang="zh-CN" dirty="0"/>
              <a:t>a. </a:t>
            </a:r>
            <a:r>
              <a:rPr lang="zh-CN" altLang="en-US" dirty="0"/>
              <a:t>神必为全地预备「丰盛的筵席」（比喻「天国在人间」）（赛</a:t>
            </a:r>
            <a:r>
              <a:rPr lang="en-US" altLang="zh-CN" dirty="0"/>
              <a:t>25:6</a:t>
            </a:r>
            <a:r>
              <a:rPr lang="zh-CN" altLang="en-US" dirty="0"/>
              <a:t>）。</a:t>
            </a:r>
          </a:p>
          <a:p>
            <a:pPr marL="0" indent="0">
              <a:buNone/>
            </a:pPr>
            <a:r>
              <a:rPr lang="en-US" altLang="zh-CN" dirty="0"/>
              <a:t>b. </a:t>
            </a:r>
            <a:r>
              <a:rPr lang="zh-CN" altLang="en-US" dirty="0"/>
              <a:t>神必除去「遮盖万民的物」与「万民的帕子」（喻「死亡」）（赛</a:t>
            </a:r>
            <a:r>
              <a:rPr lang="en-US" altLang="zh-CN" dirty="0"/>
              <a:t>25:7</a:t>
            </a:r>
            <a:r>
              <a:rPr lang="zh-CN" altLang="en-US" dirty="0"/>
              <a:t>）。</a:t>
            </a:r>
          </a:p>
          <a:p>
            <a:pPr marL="0" indent="0">
              <a:buNone/>
            </a:pPr>
            <a:r>
              <a:rPr lang="en-US" altLang="zh-CN" dirty="0"/>
              <a:t>c. </a:t>
            </a:r>
            <a:r>
              <a:rPr lang="zh-CN" altLang="en-US" dirty="0"/>
              <a:t>神必（和合本译「已经」）吞灭死亡（赛</a:t>
            </a:r>
            <a:r>
              <a:rPr lang="en-US" altLang="zh-CN" dirty="0"/>
              <a:t>25:8</a:t>
            </a:r>
            <a:r>
              <a:rPr lang="zh-CN" altLang="en-US" dirty="0"/>
              <a:t>上；参林前</a:t>
            </a:r>
            <a:r>
              <a:rPr lang="en-US" altLang="zh-CN" dirty="0"/>
              <a:t>15:54</a:t>
            </a:r>
            <a:r>
              <a:rPr lang="zh-CN" altLang="en-US" dirty="0"/>
              <a:t>）（此点申述上文）。</a:t>
            </a:r>
          </a:p>
          <a:p>
            <a:pPr marL="0" indent="0">
              <a:buNone/>
            </a:pPr>
            <a:r>
              <a:rPr lang="en-US" altLang="zh-CN" dirty="0"/>
              <a:t>d. </a:t>
            </a:r>
            <a:r>
              <a:rPr lang="zh-CN" altLang="en-US" dirty="0"/>
              <a:t>神必除去选民的羞辱，即赐予选民最后的胜利，及在天国里享永福（赛</a:t>
            </a:r>
            <a:r>
              <a:rPr lang="en-US" altLang="zh-CN" dirty="0"/>
              <a:t>25:8</a:t>
            </a:r>
            <a:r>
              <a:rPr lang="zh-CN" altLang="en-US" dirty="0"/>
              <a:t>下）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561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 descr="Parchment"/>
          <p:cNvSpPr>
            <a:spLocks noChangeArrowheads="1"/>
          </p:cNvSpPr>
          <p:nvPr/>
        </p:nvSpPr>
        <p:spPr bwMode="auto">
          <a:xfrm>
            <a:off x="0" y="0"/>
            <a:ext cx="9144000" cy="17827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133475" y="2001837"/>
            <a:ext cx="6877050" cy="4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按字义，指千禧年：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7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末后的日子，耶和华殿的山必坚立，超乎诸山，高举过于万岭；万民都要流归这山。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(赛2:2)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按灵意，指五旬节(圣灵充满)：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因为神本性一切的丰盛都有形有体的居住在基督里面，你们在他里面也得了丰盛。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(西2:9-10)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只等真理的圣灵来了，他要引导你们明白一切的真理（或译：进入一切的实际）。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(约16:13)</a:t>
            </a:r>
            <a:endParaRPr kumimoji="0" lang="zh-TW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58814" y="430213"/>
            <a:ext cx="7716837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在这山上，万军之耶和华必为万民用肥甘设摆筵席，用陈酒和满髓的肥甘，并澄清的陈酒，设摆筵席。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25:6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EBEBEB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18439" name="Picture 7" descr="128728-simple-red-square-icon-business-tool-sword-sc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611562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40" name="Picture 8" descr="128810-simple-red-square-icon-culture-book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965324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27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 descr="Parchment"/>
          <p:cNvSpPr>
            <a:spLocks noChangeArrowheads="1"/>
          </p:cNvSpPr>
          <p:nvPr/>
        </p:nvSpPr>
        <p:spPr bwMode="auto">
          <a:xfrm>
            <a:off x="0" y="0"/>
            <a:ext cx="9144000" cy="178276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133475" y="2001838"/>
            <a:ext cx="6877050" cy="456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按字义，指千禧年：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7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必有许多国的民前往，说：来吧，我们登耶和华的山，奔雅各神的殿。主必将他的道教训我们；我们也要行他的路。因为训诲必出于锡安；耶和华的言语必出于耶路撒冷。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(赛2:3)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按灵意，指五旬节(圣灵充满)：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2C3C43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但他们的心几时归向主，帕子就几时除去了。主就是那灵；主的灵在那里，那里就得以自由。</a:t>
            </a:r>
            <a:r>
              <a:rPr kumimoji="0" lang="zh-CN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(林后3:16-17)</a:t>
            </a:r>
            <a:endParaRPr kumimoji="0" lang="zh-TW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58814" y="430213"/>
            <a:ext cx="7716837" cy="91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ct val="3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他又必在这山上除灭遮盖万民之物，和遮蔽万国蒙脸的帕子。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srgbClr val="EBEBEB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赛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25:7)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pic>
        <p:nvPicPr>
          <p:cNvPr id="19462" name="Picture 6" descr="128728-simple-red-square-icon-business-tool-sword-sc4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4525962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3" name="Picture 7" descr="128810-simple-red-square-icon-culture-book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1965324"/>
            <a:ext cx="768350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26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1280</Words>
  <Application>Microsoft Office PowerPoint</Application>
  <PresentationFormat>宽屏</PresentationFormat>
  <Paragraphs>117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1" baseType="lpstr">
      <vt:lpstr>方正姚体</vt:lpstr>
      <vt:lpstr>SimHei</vt:lpstr>
      <vt:lpstr>华文新魏</vt:lpstr>
      <vt:lpstr>微软雅黑</vt:lpstr>
      <vt:lpstr>Arial</vt:lpstr>
      <vt:lpstr>Trebuchet MS</vt:lpstr>
      <vt:lpstr>Wingdings 3</vt:lpstr>
      <vt:lpstr>平面</vt:lpstr>
      <vt:lpstr>第九课</vt:lpstr>
      <vt:lpstr>PowerPoint 演示文稿</vt:lpstr>
      <vt:lpstr>以赛亚的「启示录」（24-27章）</vt:lpstr>
      <vt:lpstr>神审判全地（赛24:1-23） </vt:lpstr>
      <vt:lpstr>PowerPoint 演示文稿</vt:lpstr>
      <vt:lpstr>以赛亚之歌（赛25:1-12）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第九课</dc:title>
  <dc:creator>max G</dc:creator>
  <cp:lastModifiedBy>max G</cp:lastModifiedBy>
  <cp:revision>1</cp:revision>
  <dcterms:created xsi:type="dcterms:W3CDTF">2017-06-15T07:49:09Z</dcterms:created>
  <dcterms:modified xsi:type="dcterms:W3CDTF">2017-06-15T07:49:38Z</dcterms:modified>
</cp:coreProperties>
</file>