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62" r:id="rId1"/>
  </p:sldMasterIdLst>
  <p:notesMasterIdLst>
    <p:notesMasterId r:id="rId43"/>
  </p:notesMasterIdLst>
  <p:sldIdLst>
    <p:sldId id="256" r:id="rId2"/>
    <p:sldId id="995" r:id="rId3"/>
    <p:sldId id="987" r:id="rId4"/>
    <p:sldId id="1015" r:id="rId5"/>
    <p:sldId id="986" r:id="rId6"/>
    <p:sldId id="984" r:id="rId7"/>
    <p:sldId id="988" r:id="rId8"/>
    <p:sldId id="991" r:id="rId9"/>
    <p:sldId id="993" r:id="rId10"/>
    <p:sldId id="1024" r:id="rId11"/>
    <p:sldId id="992" r:id="rId12"/>
    <p:sldId id="1020" r:id="rId13"/>
    <p:sldId id="1016" r:id="rId14"/>
    <p:sldId id="1017" r:id="rId15"/>
    <p:sldId id="994" r:id="rId16"/>
    <p:sldId id="1001" r:id="rId17"/>
    <p:sldId id="996" r:id="rId18"/>
    <p:sldId id="990" r:id="rId19"/>
    <p:sldId id="1002" r:id="rId20"/>
    <p:sldId id="1003" r:id="rId21"/>
    <p:sldId id="1021" r:id="rId22"/>
    <p:sldId id="1007" r:id="rId23"/>
    <p:sldId id="1006" r:id="rId24"/>
    <p:sldId id="1005" r:id="rId25"/>
    <p:sldId id="1022" r:id="rId26"/>
    <p:sldId id="1010" r:id="rId27"/>
    <p:sldId id="1011" r:id="rId28"/>
    <p:sldId id="1012" r:id="rId29"/>
    <p:sldId id="985" r:id="rId30"/>
    <p:sldId id="1013" r:id="rId31"/>
    <p:sldId id="1014" r:id="rId32"/>
    <p:sldId id="997" r:id="rId33"/>
    <p:sldId id="999" r:id="rId34"/>
    <p:sldId id="1023" r:id="rId35"/>
    <p:sldId id="1000" r:id="rId36"/>
    <p:sldId id="998" r:id="rId37"/>
    <p:sldId id="1018" r:id="rId38"/>
    <p:sldId id="1027" r:id="rId39"/>
    <p:sldId id="1025" r:id="rId40"/>
    <p:sldId id="989" r:id="rId41"/>
    <p:sldId id="1026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FF"/>
    <a:srgbClr val="0000FF"/>
    <a:srgbClr val="FFFF99"/>
    <a:srgbClr val="990099"/>
    <a:srgbClr val="CCFF66"/>
    <a:srgbClr val="66FF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86" autoAdjust="0"/>
    <p:restoredTop sz="94660"/>
  </p:normalViewPr>
  <p:slideViewPr>
    <p:cSldViewPr>
      <p:cViewPr varScale="1">
        <p:scale>
          <a:sx n="81" d="100"/>
          <a:sy n="81" d="100"/>
        </p:scale>
        <p:origin x="950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26084F-1693-44A7-BCBE-45502C857F77}" type="datetimeFigureOut">
              <a:rPr lang="zh-CN" altLang="en-US"/>
              <a:pPr>
                <a:defRPr/>
              </a:pPr>
              <a:t>2017/5/4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  <a:endParaRPr lang="zh-CN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D7EDCA-AEB5-4558-BC51-274C6C39B2E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模板来自于 </a:t>
            </a:r>
            <a:r>
              <a:rPr lang="en-US" altLang="zh-CN" smtClean="0"/>
              <a:t>http://docer.wps.cn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916C33C8-6FF2-4445-84A3-200776D59CF6}" type="slidenum">
              <a:rPr lang="zh-CN" altLang="en-US" smtClean="0">
                <a:latin typeface="Calibri" panose="020F0502020204030204" pitchFamily="34" charset="0"/>
              </a:rPr>
              <a:pPr/>
              <a:t>21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1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1097" r="13150" b="183"/>
          <a:stretch/>
        </p:blipFill>
        <p:spPr>
          <a:xfrm>
            <a:off x="0" y="0"/>
            <a:ext cx="9146186" cy="6858000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0D1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1123950" y="3725114"/>
            <a:ext cx="5616884" cy="591299"/>
          </a:xfrm>
          <a:noFill/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  <a:latin typeface="+mn-ea"/>
                <a:ea typeface="+mn-ea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 smtClean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1098241" y="2322535"/>
            <a:ext cx="5616884" cy="133492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1" kern="1000" baseline="0">
                <a:solidFill>
                  <a:schemeClr val="bg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单击此处添加您的标题文字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7880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967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662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282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9" y="365125"/>
            <a:ext cx="886883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3" y="365125"/>
            <a:ext cx="5949952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2191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17526" y="50801"/>
            <a:ext cx="8139644" cy="7960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007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8" y="2108203"/>
            <a:ext cx="5995988" cy="1235075"/>
          </a:xfrm>
        </p:spPr>
        <p:txBody>
          <a:bodyPr anchor="b">
            <a:normAutofit/>
          </a:bodyPr>
          <a:lstStyle>
            <a:lvl1pPr algn="ctr">
              <a:defRPr sz="2025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 smtClean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1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78332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3"/>
            <a:ext cx="3810000" cy="493236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1" y="1244603"/>
            <a:ext cx="3820587" cy="493236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8684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8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8" y="2200274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013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2200274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468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6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96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4" y="533402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32"/>
            <a:ext cx="4629150" cy="4873625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4" y="2133602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57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30"/>
            <a:ext cx="462915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418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186" cy="68580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186" y="0"/>
            <a:ext cx="9144000" cy="6858000"/>
          </a:xfrm>
          <a:prstGeom prst="rect">
            <a:avLst/>
          </a:prstGeom>
          <a:solidFill>
            <a:srgbClr val="300D1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/>
        </p:nvSpPr>
        <p:spPr>
          <a:xfrm>
            <a:off x="0" y="857250"/>
            <a:ext cx="9144000" cy="600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4198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4198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4198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41720-3303-4977-807F-E893424648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14350" y="1133475"/>
            <a:ext cx="8139644" cy="521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14350" y="61240"/>
            <a:ext cx="8139644" cy="796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8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iming>
    <p:tnLst>
      <p:par>
        <p:cTn id="1" dur="indefinite" restart="never" nodeType="tmRoot"/>
      </p:par>
    </p:tnLst>
  </p:timing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effectLst/>
          <a:latin typeface="+mj-ea"/>
          <a:ea typeface="+mj-ea"/>
          <a:cs typeface="+mj-cs"/>
        </a:defRPr>
      </a:lvl1pPr>
    </p:titleStyle>
    <p:bodyStyle>
      <a:lvl1pPr marL="271463" indent="-271463" algn="just" defTabSz="51435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accent1"/>
        </a:buClr>
        <a:buSzPct val="50000"/>
        <a:buFont typeface="Wingdings" panose="05000000000000000000" pitchFamily="2" charset="2"/>
        <a:buChar char="u"/>
        <a:defRPr lang="zh-CN" altLang="en-US" sz="2400" kern="1200" baseline="0" dirty="0" smtClean="0">
          <a:solidFill>
            <a:schemeClr val="accent1"/>
          </a:solidFill>
          <a:latin typeface="+mj-ea"/>
          <a:ea typeface="+mj-ea"/>
          <a:cs typeface="+mn-cs"/>
        </a:defRPr>
      </a:lvl1pPr>
      <a:lvl2pPr marL="271463" indent="-271463" algn="just" defTabSz="51435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98" y="1600248"/>
            <a:ext cx="9144000" cy="36576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过去现在和将来</a:t>
            </a:r>
            <a:endParaRPr lang="zh-CN" sz="8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忙碌</a:t>
            </a:r>
            <a:endParaRPr lang="en-US" altLang="zh-CN" dirty="0"/>
          </a:p>
          <a:p>
            <a:r>
              <a:rPr lang="zh-CN" altLang="en-US" dirty="0"/>
              <a:t>茫然</a:t>
            </a:r>
            <a:endParaRPr lang="en-US" altLang="zh-CN" dirty="0"/>
          </a:p>
          <a:p>
            <a:r>
              <a:rPr lang="zh-CN" altLang="en-US" dirty="0"/>
              <a:t>盲从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89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526" y="2667020"/>
            <a:ext cx="8139644" cy="5213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 smtClean="0"/>
              <a:t>（罗</a:t>
            </a:r>
            <a:r>
              <a:rPr lang="en-US" altLang="zh-CN" sz="3600" dirty="0" smtClean="0"/>
              <a:t>7</a:t>
            </a:r>
            <a:r>
              <a:rPr lang="zh-CN" altLang="en-US" sz="3600" dirty="0" smtClean="0"/>
              <a:t>：</a:t>
            </a:r>
            <a:r>
              <a:rPr lang="en-US" altLang="zh-CN" sz="3600" dirty="0" smtClean="0"/>
              <a:t>25</a:t>
            </a:r>
            <a:r>
              <a:rPr lang="zh-CN" altLang="en-US" sz="3600" dirty="0" smtClean="0"/>
              <a:t>）</a:t>
            </a:r>
            <a:r>
              <a:rPr lang="zh-TW" altLang="en-US" sz="3600" dirty="0" smtClean="0">
                <a:solidFill>
                  <a:schemeClr val="tx1"/>
                </a:solidFill>
              </a:rPr>
              <a:t>感谢</a:t>
            </a:r>
            <a:r>
              <a:rPr lang="zh-TW" altLang="en-US" sz="3600" dirty="0">
                <a:solidFill>
                  <a:schemeClr val="tx1"/>
                </a:solidFill>
              </a:rPr>
              <a:t>神，靠着我们的主耶稣基督就能脱离了</a:t>
            </a:r>
            <a:r>
              <a:rPr lang="zh-TW" altLang="en-US" sz="3600" dirty="0" smtClean="0">
                <a:solidFill>
                  <a:schemeClr val="tx1"/>
                </a:solidFill>
              </a:rPr>
              <a:t>。</a:t>
            </a:r>
            <a:endParaRPr lang="en-US" altLang="zh-TW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3600" dirty="0"/>
              <a:t>荣耀的途径是从受苦之路而来  （苦啊</a:t>
            </a:r>
            <a:r>
              <a:rPr lang="zh-CN" altLang="en-US" sz="3600" dirty="0" smtClean="0"/>
              <a:t>）</a:t>
            </a:r>
            <a:endParaRPr lang="en-US" altLang="zh-TW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凡被预定的，他就选召他们；凡被召的，他称他们为义；凡被称义的，必得荣耀。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TW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当我贪恋、羡慕别人所拥有的恩典的时候，圣灵提醒我：我已将你所需的丰丰富富的赐给你，更把最宝贵的救恩赐给了你，你还嫌不够、贪恋别人唯一拥有的吗？（参撒母耳记下</a:t>
            </a:r>
            <a:r>
              <a:rPr lang="en-US" altLang="zh-CN" dirty="0"/>
              <a:t>12:1-4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    当我恨恶、不饶恕别人，用属世的手段对待别人的时候，圣灵责备我：你这假冒为善的人那，为什么看见你弟兄眼中有刺，却不想自己眼中有梁木呢？（参马太福音</a:t>
            </a:r>
            <a:r>
              <a:rPr lang="en-US" altLang="zh-CN" dirty="0"/>
              <a:t>7:4-5</a:t>
            </a:r>
            <a:r>
              <a:rPr lang="zh-CN" altLang="en-US" dirty="0"/>
              <a:t>）</a:t>
            </a:r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97673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(1)</a:t>
            </a:r>
            <a:r>
              <a:rPr lang="zh-CN" altLang="en-US" dirty="0"/>
              <a:t>地位的成圣</a:t>
            </a:r>
            <a:r>
              <a:rPr lang="en-US" altLang="zh-CN" dirty="0" smtClean="0"/>
              <a:t>--</a:t>
            </a:r>
            <a:r>
              <a:rPr lang="zh-CN" altLang="en-US" dirty="0" smtClean="0"/>
              <a:t>「</a:t>
            </a:r>
            <a:r>
              <a:rPr lang="zh-CN" altLang="en-US" dirty="0"/>
              <a:t>与主同死同复活</a:t>
            </a:r>
            <a:r>
              <a:rPr lang="zh-CN" altLang="en-US" dirty="0" smtClean="0"/>
              <a:t>」，</a:t>
            </a:r>
            <a:r>
              <a:rPr lang="zh-CN" altLang="en-US" dirty="0"/>
              <a:t>这是与主联合的新生样式，自信主那日开始；</a:t>
            </a:r>
            <a:endParaRPr lang="en-US" altLang="zh-CN" dirty="0"/>
          </a:p>
          <a:p>
            <a:r>
              <a:rPr lang="en-US" altLang="zh-CN" dirty="0"/>
              <a:t>(2)</a:t>
            </a:r>
            <a:r>
              <a:rPr lang="zh-CN" altLang="en-US" dirty="0"/>
              <a:t>生活的成圣</a:t>
            </a:r>
            <a:r>
              <a:rPr lang="en-US" altLang="zh-CN" dirty="0" smtClean="0"/>
              <a:t>--</a:t>
            </a:r>
            <a:r>
              <a:rPr lang="zh-CN" altLang="en-US" dirty="0" smtClean="0"/>
              <a:t>「</a:t>
            </a:r>
            <a:r>
              <a:rPr lang="zh-CN" altLang="en-US" dirty="0"/>
              <a:t>从今而后，不再作罪的奴仆</a:t>
            </a:r>
            <a:r>
              <a:rPr lang="zh-CN" altLang="en-US" dirty="0" smtClean="0"/>
              <a:t>」，</a:t>
            </a:r>
            <a:r>
              <a:rPr lang="zh-CN" altLang="en-US" dirty="0"/>
              <a:t>这是一生之久，不断的追求；</a:t>
            </a:r>
            <a:endParaRPr lang="en-US" altLang="zh-CN" dirty="0"/>
          </a:p>
          <a:p>
            <a:r>
              <a:rPr lang="en-US" altLang="zh-CN" dirty="0"/>
              <a:t>(3)</a:t>
            </a:r>
            <a:r>
              <a:rPr lang="zh-CN" altLang="en-US" dirty="0"/>
              <a:t>将来的成圣</a:t>
            </a:r>
            <a:r>
              <a:rPr lang="en-US" altLang="zh-CN" dirty="0" smtClean="0"/>
              <a:t>--</a:t>
            </a:r>
            <a:r>
              <a:rPr lang="zh-CN" altLang="en-US" dirty="0" smtClean="0"/>
              <a:t>「</a:t>
            </a:r>
            <a:r>
              <a:rPr lang="zh-CN" altLang="en-US" dirty="0"/>
              <a:t>要在主的复活上与他联合</a:t>
            </a:r>
            <a:r>
              <a:rPr lang="zh-CN" altLang="en-US" dirty="0" smtClean="0"/>
              <a:t>」，</a:t>
            </a:r>
            <a:r>
              <a:rPr lang="zh-CN" altLang="en-US" dirty="0"/>
              <a:t>这是在主荣耀再来最终实现之</a:t>
            </a:r>
            <a:r>
              <a:rPr lang="zh-CN" altLang="en-US" dirty="0" smtClean="0"/>
              <a:t>时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出死入生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9056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我们将自己完全献给神，因此我们可以抑止自己的心思意念，不因为被肉体的情欲所引诱，而去犯罪或远离神。</a:t>
            </a:r>
            <a:endParaRPr lang="en-US" altLang="zh-CN" dirty="0"/>
          </a:p>
          <a:p>
            <a:r>
              <a:rPr lang="zh-CN" altLang="en-US" dirty="0"/>
              <a:t>我们应当单单寻求神的旨意，专心接受祂的指示，预备顺服祂的命令。</a:t>
            </a:r>
            <a:endParaRPr lang="en-US" altLang="zh-CN" dirty="0"/>
          </a:p>
          <a:p>
            <a:r>
              <a:rPr lang="zh-CN" altLang="en-US" dirty="0"/>
              <a:t>我们将肢体敬献于祂，因此我们可以将身体与灵魂一切的力量，用来努力达成神的旨意，使荣耀归于祂。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438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3848" y="2971812"/>
            <a:ext cx="8292045" cy="699594"/>
          </a:xfrm>
        </p:spPr>
        <p:txBody>
          <a:bodyPr>
            <a:normAutofit fontScale="90000"/>
          </a:bodyPr>
          <a:lstStyle/>
          <a:p>
            <a:r>
              <a:rPr lang="zh-CN" altLang="en-US" sz="66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委身教会</a:t>
            </a:r>
            <a:endParaRPr lang="zh-CN" altLang="en-US" sz="6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50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0000FF"/>
              </a:buClr>
              <a:buNone/>
              <a:defRPr/>
            </a:pPr>
            <a:r>
              <a:rPr lang="zh-CN" alt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弗 </a:t>
            </a:r>
            <a:r>
              <a:rPr lang="en-US" altLang="zh-CN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5:32 </a:t>
            </a:r>
          </a:p>
          <a:p>
            <a:pPr marL="0" indent="0">
              <a:lnSpc>
                <a:spcPct val="120000"/>
              </a:lnSpc>
              <a:buClr>
                <a:srgbClr val="0000FF"/>
              </a:buClr>
              <a:buNone/>
              <a:defRPr/>
            </a:pPr>
            <a:r>
              <a:rPr lang="zh-CN" alt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这是极大的奥秘，但我是指着基督和教会说的。</a:t>
            </a:r>
          </a:p>
          <a:p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41443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征战前夕的准备</a:t>
            </a:r>
            <a:endParaRPr lang="en-US" altLang="zh-CN" dirty="0" smtClean="0"/>
          </a:p>
          <a:p>
            <a:r>
              <a:rPr lang="zh-CN" altLang="en-US" dirty="0"/>
              <a:t>为</a:t>
            </a:r>
            <a:r>
              <a:rPr lang="zh-CN" altLang="en-US" dirty="0" smtClean="0"/>
              <a:t>献身呼召的准备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现代伊甸园</a:t>
            </a:r>
            <a:endParaRPr lang="en-US" altLang="zh-CN" dirty="0" smtClean="0"/>
          </a:p>
          <a:p>
            <a:r>
              <a:rPr lang="zh-CN" altLang="en-US" dirty="0" smtClean="0"/>
              <a:t>不完美表象  内含神的祝福  属灵的眼光看待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撒旦、世界的权势不能干涉控制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841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委身教会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SzPct val="70000"/>
              <a:buNone/>
              <a:defRPr/>
            </a:pPr>
            <a:r>
              <a:rPr lang="zh-CN" altLang="en-US" sz="6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</a:rPr>
              <a:t>新人：</a:t>
            </a:r>
            <a:endParaRPr lang="zh-CN" altLang="en-US" sz="6000" b="1" dirty="0"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</a:endParaRPr>
          </a:p>
          <a:p>
            <a:pPr marL="893763" lvl="1">
              <a:lnSpc>
                <a:spcPct val="15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54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人与神</a:t>
            </a:r>
            <a:endParaRPr lang="en-US" altLang="zh-CN" sz="5400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>
              <a:lnSpc>
                <a:spcPct val="15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54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人与神国</a:t>
            </a:r>
            <a:endParaRPr lang="en-US" altLang="zh-CN" sz="5400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>
              <a:lnSpc>
                <a:spcPct val="15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54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人与神旨</a:t>
            </a:r>
            <a:endParaRPr lang="en-US" altLang="zh-CN" sz="5400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5592" y="2438426"/>
            <a:ext cx="35702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与神密契</a:t>
            </a:r>
            <a:endParaRPr lang="en-US" altLang="zh-CN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35593" y="3740154"/>
            <a:ext cx="357020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委身教会</a:t>
            </a:r>
            <a:endParaRPr lang="en-US" altLang="zh-CN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792" y="5010806"/>
            <a:ext cx="357020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献身呼召</a:t>
            </a:r>
            <a:endParaRPr lang="en-US" altLang="zh-CN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87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委身教会</a:t>
            </a:r>
          </a:p>
        </p:txBody>
      </p:sp>
      <p:sp>
        <p:nvSpPr>
          <p:cNvPr id="4" name="MH_Other_3"/>
          <p:cNvSpPr/>
          <p:nvPr>
            <p:custDataLst>
              <p:tags r:id="rId1"/>
            </p:custDataLst>
          </p:nvPr>
        </p:nvSpPr>
        <p:spPr>
          <a:xfrm rot="3213676">
            <a:off x="4596808" y="1188425"/>
            <a:ext cx="1566174" cy="1420433"/>
          </a:xfrm>
          <a:custGeom>
            <a:avLst/>
            <a:gdLst/>
            <a:ahLst/>
            <a:cxnLst/>
            <a:rect l="l" t="t" r="r" b="b"/>
            <a:pathLst>
              <a:path w="2088232" h="1893910">
                <a:moveTo>
                  <a:pt x="1044116" y="0"/>
                </a:moveTo>
                <a:cubicBezTo>
                  <a:pt x="1620765" y="0"/>
                  <a:pt x="2088232" y="467467"/>
                  <a:pt x="2088232" y="1044116"/>
                </a:cubicBezTo>
                <a:cubicBezTo>
                  <a:pt x="2088232" y="1394941"/>
                  <a:pt x="1915208" y="1705353"/>
                  <a:pt x="1649293" y="1893910"/>
                </a:cubicBezTo>
                <a:cubicBezTo>
                  <a:pt x="1788282" y="1747739"/>
                  <a:pt x="1872208" y="1549745"/>
                  <a:pt x="1872208" y="1332148"/>
                </a:cubicBezTo>
                <a:cubicBezTo>
                  <a:pt x="1872208" y="874805"/>
                  <a:pt x="1501459" y="504056"/>
                  <a:pt x="1044116" y="504056"/>
                </a:cubicBezTo>
                <a:cubicBezTo>
                  <a:pt x="586773" y="504056"/>
                  <a:pt x="216024" y="874805"/>
                  <a:pt x="216024" y="1332148"/>
                </a:cubicBezTo>
                <a:cubicBezTo>
                  <a:pt x="216024" y="1549745"/>
                  <a:pt x="299951" y="1747739"/>
                  <a:pt x="438939" y="1893910"/>
                </a:cubicBezTo>
                <a:cubicBezTo>
                  <a:pt x="173024" y="1705353"/>
                  <a:pt x="0" y="1394941"/>
                  <a:pt x="0" y="1044116"/>
                </a:cubicBezTo>
                <a:cubicBezTo>
                  <a:pt x="0" y="467467"/>
                  <a:pt x="467467" y="0"/>
                  <a:pt x="1044116" y="0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cxnSp>
        <p:nvCxnSpPr>
          <p:cNvPr id="5" name="MH_Other_4"/>
          <p:cNvCxnSpPr/>
          <p:nvPr>
            <p:custDataLst>
              <p:tags r:id="rId2"/>
            </p:custDataLst>
          </p:nvPr>
        </p:nvCxnSpPr>
        <p:spPr>
          <a:xfrm>
            <a:off x="3448534" y="2208855"/>
            <a:ext cx="2032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H_Other_5"/>
          <p:cNvSpPr/>
          <p:nvPr>
            <p:custDataLst>
              <p:tags r:id="rId3"/>
            </p:custDataLst>
          </p:nvPr>
        </p:nvSpPr>
        <p:spPr>
          <a:xfrm>
            <a:off x="5365615" y="623649"/>
            <a:ext cx="702000" cy="702000"/>
          </a:xfrm>
          <a:prstGeom prst="ellipse">
            <a:avLst/>
          </a:prstGeom>
          <a:gradFill flip="none" rotWithShape="1">
            <a:gsLst>
              <a:gs pos="2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48534" y="1732605"/>
            <a:ext cx="201771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b">
            <a:norm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我们的误解：</a:t>
            </a:r>
          </a:p>
        </p:txBody>
      </p:sp>
      <p:sp>
        <p:nvSpPr>
          <p:cNvPr id="8" name="MH_Text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318" y="2286643"/>
            <a:ext cx="731500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商场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社交场所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慈善机构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朋友之家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公司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学校</a:t>
            </a:r>
          </a:p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0476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9099" y="3352802"/>
            <a:ext cx="8292045" cy="699594"/>
          </a:xfrm>
        </p:spPr>
        <p:txBody>
          <a:bodyPr>
            <a:normAutofit fontScale="90000"/>
          </a:bodyPr>
          <a:lstStyle/>
          <a:p>
            <a:r>
              <a:rPr lang="zh-CN" altLang="en-US" sz="66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罪的过去</a:t>
            </a:r>
            <a:endParaRPr lang="zh-CN" altLang="en-US" sz="6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10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SzPct val="70000"/>
              <a:buNone/>
              <a:defRPr/>
            </a:pPr>
            <a:r>
              <a:rPr lang="zh-CN" alt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教会的正解：</a:t>
            </a:r>
          </a:p>
          <a:p>
            <a:pPr marL="493713" indent="-357188" algn="ctr">
              <a:lnSpc>
                <a:spcPct val="130000"/>
              </a:lnSpc>
              <a:spcBef>
                <a:spcPts val="0"/>
              </a:spcBef>
              <a:buSzPct val="70000"/>
              <a:buNone/>
              <a:defRPr/>
            </a:pPr>
            <a:r>
              <a:rPr lang="zh-CN" altLang="en-US" sz="6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教会是基督徒</a:t>
            </a:r>
            <a:endParaRPr lang="en-US" altLang="zh-CN" sz="6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493713" indent="-357188" algn="ctr">
              <a:lnSpc>
                <a:spcPct val="130000"/>
              </a:lnSpc>
              <a:spcBef>
                <a:spcPts val="0"/>
              </a:spcBef>
              <a:buSzPct val="70000"/>
              <a:buNone/>
              <a:defRPr/>
            </a:pPr>
            <a:r>
              <a:rPr lang="zh-CN" altLang="en-US" sz="8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属灵的</a:t>
            </a:r>
            <a:r>
              <a:rPr lang="zh-CN" altLang="en-US" sz="8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家</a:t>
            </a:r>
            <a:endParaRPr lang="en-US" altLang="zh-CN" sz="8800" b="1" dirty="0" smtClean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493713" indent="-357188" algn="ctr">
              <a:lnSpc>
                <a:spcPct val="130000"/>
              </a:lnSpc>
              <a:spcBef>
                <a:spcPts val="0"/>
              </a:spcBef>
              <a:buSzPct val="70000"/>
              <a:buNone/>
              <a:defRPr/>
            </a:pPr>
            <a:r>
              <a:rPr lang="zh-CN" altLang="en-US" sz="8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是基督的身体</a:t>
            </a:r>
            <a:endParaRPr lang="en-US" altLang="zh-CN" sz="88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937978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533650" y="3382566"/>
            <a:ext cx="1950244" cy="815578"/>
          </a:xfrm>
          <a:custGeom>
            <a:avLst/>
            <a:gdLst>
              <a:gd name="T0" fmla="*/ 1534467 w 1698"/>
              <a:gd name="T1" fmla="*/ 1087437 h 710"/>
              <a:gd name="T2" fmla="*/ 2600325 w 1698"/>
              <a:gd name="T3" fmla="*/ 560566 h 710"/>
              <a:gd name="T4" fmla="*/ 905060 w 1698"/>
              <a:gd name="T5" fmla="*/ 0 h 710"/>
              <a:gd name="T6" fmla="*/ 0 w 1698"/>
              <a:gd name="T7" fmla="*/ 309383 h 710"/>
              <a:gd name="T8" fmla="*/ 1534467 w 1698"/>
              <a:gd name="T9" fmla="*/ 1087437 h 7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8"/>
              <a:gd name="T16" fmla="*/ 0 h 710"/>
              <a:gd name="T17" fmla="*/ 1698 w 1698"/>
              <a:gd name="T18" fmla="*/ 710 h 7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8" h="710">
                <a:moveTo>
                  <a:pt x="1002" y="710"/>
                </a:moveTo>
                <a:lnTo>
                  <a:pt x="1698" y="366"/>
                </a:lnTo>
                <a:lnTo>
                  <a:pt x="591" y="0"/>
                </a:lnTo>
                <a:lnTo>
                  <a:pt x="0" y="202"/>
                </a:lnTo>
                <a:lnTo>
                  <a:pt x="1002" y="71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MH_Other_2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491853" y="2845595"/>
            <a:ext cx="1666875" cy="627460"/>
          </a:xfrm>
          <a:custGeom>
            <a:avLst/>
            <a:gdLst>
              <a:gd name="T0" fmla="*/ 0 w 1400"/>
              <a:gd name="T1" fmla="*/ 108 h 527"/>
              <a:gd name="T2" fmla="*/ 837 w 1400"/>
              <a:gd name="T3" fmla="*/ 527 h 527"/>
              <a:gd name="T4" fmla="*/ 1400 w 1400"/>
              <a:gd name="T5" fmla="*/ 332 h 527"/>
              <a:gd name="T6" fmla="*/ 281 w 1400"/>
              <a:gd name="T7" fmla="*/ 0 h 527"/>
              <a:gd name="T8" fmla="*/ 0 w 1400"/>
              <a:gd name="T9" fmla="*/ 108 h 5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0"/>
              <a:gd name="T16" fmla="*/ 0 h 527"/>
              <a:gd name="T17" fmla="*/ 1400 w 1400"/>
              <a:gd name="T18" fmla="*/ 527 h 5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0" h="527">
                <a:moveTo>
                  <a:pt x="0" y="108"/>
                </a:moveTo>
                <a:lnTo>
                  <a:pt x="837" y="527"/>
                </a:lnTo>
                <a:lnTo>
                  <a:pt x="1400" y="332"/>
                </a:lnTo>
                <a:lnTo>
                  <a:pt x="281" y="0"/>
                </a:lnTo>
                <a:lnTo>
                  <a:pt x="0" y="1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round/>
            <a:headEnd/>
            <a:tailEnd/>
          </a:ln>
          <a:effectLst>
            <a:outerShdw blurRad="50800" dist="50800" dir="5400000" algn="ctr" rotWithShape="0">
              <a:schemeClr val="accent1"/>
            </a:outerShdw>
          </a:effectLst>
          <a:scene3d>
            <a:camera prst="legacyObliqueBottom"/>
            <a:lightRig rig="balanced" dir="b"/>
          </a:scene3d>
          <a:sp3d extrusionH="165100" contourW="127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MH_Other_3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626519" y="2907506"/>
            <a:ext cx="1950244" cy="815579"/>
          </a:xfrm>
          <a:custGeom>
            <a:avLst/>
            <a:gdLst>
              <a:gd name="T0" fmla="*/ 1534467 w 1698"/>
              <a:gd name="T1" fmla="*/ 1087438 h 710"/>
              <a:gd name="T2" fmla="*/ 2600325 w 1698"/>
              <a:gd name="T3" fmla="*/ 560567 h 710"/>
              <a:gd name="T4" fmla="*/ 905060 w 1698"/>
              <a:gd name="T5" fmla="*/ 0 h 710"/>
              <a:gd name="T6" fmla="*/ 0 w 1698"/>
              <a:gd name="T7" fmla="*/ 309384 h 710"/>
              <a:gd name="T8" fmla="*/ 1534467 w 1698"/>
              <a:gd name="T9" fmla="*/ 1087438 h 7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8"/>
              <a:gd name="T16" fmla="*/ 0 h 710"/>
              <a:gd name="T17" fmla="*/ 1698 w 1698"/>
              <a:gd name="T18" fmla="*/ 710 h 7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8" h="710">
                <a:moveTo>
                  <a:pt x="1002" y="710"/>
                </a:moveTo>
                <a:lnTo>
                  <a:pt x="1698" y="366"/>
                </a:lnTo>
                <a:lnTo>
                  <a:pt x="591" y="0"/>
                </a:lnTo>
                <a:lnTo>
                  <a:pt x="0" y="202"/>
                </a:lnTo>
                <a:lnTo>
                  <a:pt x="1002" y="710"/>
                </a:ln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Bottom"/>
            <a:lightRig rig="legacyFlat3" dir="b"/>
          </a:scene3d>
          <a:sp3d extrusionH="227000" contourW="12700" prstMaterial="flat">
            <a:bevelT w="13500" h="13500" prst="angle"/>
            <a:bevelB w="13500" h="13500" prst="angle"/>
            <a:extrusionClr>
              <a:schemeClr val="accent1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MH_Other_4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743325" y="3714751"/>
            <a:ext cx="3908822" cy="1652588"/>
          </a:xfrm>
          <a:custGeom>
            <a:avLst/>
            <a:gdLst>
              <a:gd name="T0" fmla="*/ 0 w 3283"/>
              <a:gd name="T1" fmla="*/ 527050 h 1388"/>
              <a:gd name="T2" fmla="*/ 1690687 w 3283"/>
              <a:gd name="T3" fmla="*/ 1379538 h 1388"/>
              <a:gd name="T4" fmla="*/ 280987 w 3283"/>
              <a:gd name="T5" fmla="*/ 2203450 h 1388"/>
              <a:gd name="T6" fmla="*/ 5211762 w 3283"/>
              <a:gd name="T7" fmla="*/ 2203450 h 1388"/>
              <a:gd name="T8" fmla="*/ 4014787 w 3283"/>
              <a:gd name="T9" fmla="*/ 152400 h 1388"/>
              <a:gd name="T10" fmla="*/ 3144837 w 3283"/>
              <a:gd name="T11" fmla="*/ 657225 h 1388"/>
              <a:gd name="T12" fmla="*/ 1087437 w 3283"/>
              <a:gd name="T13" fmla="*/ 0 h 1388"/>
              <a:gd name="T14" fmla="*/ 0 w 3283"/>
              <a:gd name="T15" fmla="*/ 527050 h 13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3"/>
              <a:gd name="T25" fmla="*/ 0 h 1388"/>
              <a:gd name="T26" fmla="*/ 3283 w 3283"/>
              <a:gd name="T27" fmla="*/ 1388 h 13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3" h="1388">
                <a:moveTo>
                  <a:pt x="0" y="332"/>
                </a:moveTo>
                <a:lnTo>
                  <a:pt x="1065" y="869"/>
                </a:lnTo>
                <a:lnTo>
                  <a:pt x="177" y="1388"/>
                </a:lnTo>
                <a:lnTo>
                  <a:pt x="3283" y="1388"/>
                </a:lnTo>
                <a:lnTo>
                  <a:pt x="2529" y="96"/>
                </a:lnTo>
                <a:lnTo>
                  <a:pt x="1981" y="414"/>
                </a:lnTo>
                <a:lnTo>
                  <a:pt x="685" y="0"/>
                </a:lnTo>
                <a:lnTo>
                  <a:pt x="0" y="332"/>
                </a:lnTo>
                <a:close/>
              </a:path>
            </a:pathLst>
          </a:custGeom>
          <a:solidFill>
            <a:srgbClr val="C00000"/>
          </a:solidFill>
          <a:ln w="9525">
            <a:round/>
            <a:headEnd/>
            <a:tailEnd/>
          </a:ln>
          <a:effectLst>
            <a:outerShdw blurRad="50800" dist="50800" dir="5400000" algn="ctr" rotWithShape="0">
              <a:schemeClr val="accent1"/>
            </a:outerShdw>
          </a:effectLst>
          <a:scene3d>
            <a:camera prst="legacyObliqueBottom"/>
            <a:lightRig rig="balanced" dir="b"/>
          </a:scene3d>
          <a:sp3d extrusionH="165100" contourW="127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86" name="MH_PageTitle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1" name="MH_SubTitle_3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1390650" y="4735513"/>
            <a:ext cx="2286000" cy="390525"/>
          </a:xfrm>
          <a:prstGeom prst="accentCallout1">
            <a:avLst>
              <a:gd name="adj1" fmla="val 21949"/>
              <a:gd name="adj2" fmla="val 103593"/>
              <a:gd name="adj3" fmla="val 1523"/>
              <a:gd name="adj4" fmla="val 134880"/>
            </a:avLst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0" dirty="0" smtClean="0">
                <a:latin typeface="+mn-lt"/>
                <a:ea typeface="+mn-ea"/>
              </a:rPr>
              <a:t>国</a:t>
            </a:r>
            <a:r>
              <a:rPr lang="en-US" altLang="zh-CN" sz="3600" b="1" kern="0" dirty="0" smtClean="0">
                <a:latin typeface="+mn-lt"/>
                <a:ea typeface="+mn-ea"/>
              </a:rPr>
              <a:t>/</a:t>
            </a:r>
            <a:r>
              <a:rPr lang="zh-CN" altLang="en-US" sz="3600" b="1" kern="0" dirty="0" smtClean="0">
                <a:latin typeface="+mn-lt"/>
                <a:ea typeface="+mn-ea"/>
              </a:rPr>
              <a:t>天国</a:t>
            </a:r>
            <a:endParaRPr lang="zh-CN" altLang="en-US" sz="3600" b="1" kern="0" dirty="0">
              <a:latin typeface="+mn-lt"/>
              <a:ea typeface="+mn-ea"/>
            </a:endParaRPr>
          </a:p>
        </p:txBody>
      </p:sp>
      <p:sp>
        <p:nvSpPr>
          <p:cNvPr id="12" name="MH_SubTitle_2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429250" y="2905125"/>
            <a:ext cx="2459038" cy="390525"/>
          </a:xfrm>
          <a:prstGeom prst="accentCallout1">
            <a:avLst>
              <a:gd name="adj1" fmla="val 21949"/>
              <a:gd name="adj2" fmla="val -3343"/>
              <a:gd name="adj3" fmla="val 103293"/>
              <a:gd name="adj4" fmla="val -32555"/>
            </a:avLst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0" dirty="0" smtClean="0">
                <a:latin typeface="+mn-lt"/>
                <a:ea typeface="+mn-ea"/>
              </a:rPr>
              <a:t>家</a:t>
            </a:r>
            <a:r>
              <a:rPr lang="en-US" altLang="zh-CN" sz="3600" b="1" kern="0" dirty="0" smtClean="0">
                <a:latin typeface="+mn-lt"/>
                <a:ea typeface="+mn-ea"/>
              </a:rPr>
              <a:t>/</a:t>
            </a:r>
            <a:r>
              <a:rPr lang="zh-CN" altLang="en-US" sz="3600" b="1" kern="0" dirty="0" smtClean="0">
                <a:latin typeface="+mn-lt"/>
                <a:ea typeface="+mn-ea"/>
              </a:rPr>
              <a:t>教会</a:t>
            </a:r>
            <a:endParaRPr lang="zh-CN" altLang="en-US" sz="3600" b="1" kern="0" dirty="0">
              <a:latin typeface="+mn-lt"/>
              <a:ea typeface="+mn-ea"/>
            </a:endParaRPr>
          </a:p>
        </p:txBody>
      </p:sp>
      <p:sp>
        <p:nvSpPr>
          <p:cNvPr id="13" name="MH_SubTitle_1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2970213" y="2025650"/>
            <a:ext cx="2459037" cy="390525"/>
          </a:xfrm>
          <a:prstGeom prst="accentCallout1">
            <a:avLst>
              <a:gd name="adj1" fmla="val 21949"/>
              <a:gd name="adj2" fmla="val -3343"/>
              <a:gd name="adj3" fmla="val 170193"/>
              <a:gd name="adj4" fmla="val -40705"/>
            </a:avLst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 smtClean="0"/>
              <a:t>人</a:t>
            </a:r>
            <a:r>
              <a:rPr lang="en-US" altLang="zh-CN" sz="3200" b="1" kern="0" dirty="0" smtClean="0"/>
              <a:t>/</a:t>
            </a:r>
            <a:r>
              <a:rPr lang="zh-CN" altLang="en-US" sz="3200" b="1" kern="0" dirty="0" smtClean="0"/>
              <a:t>基督徒：</a:t>
            </a:r>
            <a:endParaRPr lang="zh-CN" altLang="en-US" sz="3200" b="1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51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SzPct val="70000"/>
              <a:buNone/>
              <a:defRPr/>
            </a:pPr>
            <a:r>
              <a:rPr lang="zh-CN" altLang="en-US" sz="6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何为委身？</a:t>
            </a: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摆出来、交出去</a:t>
            </a:r>
            <a:endParaRPr lang="en-US" altLang="zh-CN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定金、信托、委托</a:t>
            </a:r>
            <a:endParaRPr lang="en-US" altLang="zh-CN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降身段、让主权、顺权柄</a:t>
            </a:r>
            <a:endParaRPr lang="en-US" altLang="zh-CN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言明、阐明、释清</a:t>
            </a:r>
            <a:endParaRPr lang="en-US" altLang="zh-CN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9155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SzPct val="70000"/>
              <a:buNone/>
              <a:defRPr/>
            </a:pPr>
            <a:r>
              <a:rPr lang="zh-CN" altLang="en-US" sz="6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委身之要：</a:t>
            </a: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信任</a:t>
            </a:r>
            <a:r>
              <a:rPr lang="en-US" altLang="zh-CN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&amp;</a:t>
            </a: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信心</a:t>
            </a:r>
            <a:endParaRPr lang="en-US" altLang="zh-CN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摆上</a:t>
            </a:r>
            <a:r>
              <a:rPr lang="en-US" altLang="zh-CN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&amp;</a:t>
            </a: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交托</a:t>
            </a:r>
            <a:endParaRPr lang="en-US" altLang="zh-CN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顺服</a:t>
            </a:r>
            <a:endParaRPr lang="en-US" altLang="zh-CN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持久</a:t>
            </a:r>
            <a:endParaRPr lang="en-US" altLang="zh-CN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坦诚</a:t>
            </a:r>
            <a:r>
              <a:rPr lang="en-US" altLang="zh-CN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&amp;</a:t>
            </a:r>
            <a:r>
              <a:rPr lang="zh-CN" altLang="en-US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透明</a:t>
            </a:r>
            <a:endParaRPr lang="en-US" altLang="zh-CN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6428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委身之</a:t>
            </a:r>
            <a:r>
              <a: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因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矫治</a:t>
            </a: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罪性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与神相连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彼此造就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相互配搭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初享合一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26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chemeClr val="tx1"/>
              </a:buClr>
              <a:buSzPct val="70000"/>
              <a:defRPr/>
            </a:pPr>
            <a:r>
              <a: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当治之罪：</a:t>
            </a:r>
          </a:p>
        </p:txBody>
      </p:sp>
      <p:sp>
        <p:nvSpPr>
          <p:cNvPr id="5" name="MH_Other_1"/>
          <p:cNvSpPr/>
          <p:nvPr>
            <p:custDataLst>
              <p:tags r:id="rId3"/>
            </p:custDataLst>
          </p:nvPr>
        </p:nvSpPr>
        <p:spPr>
          <a:xfrm>
            <a:off x="1039813" y="2044700"/>
            <a:ext cx="1231900" cy="1274763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/>
          <p:cNvSpPr/>
          <p:nvPr>
            <p:custDataLst>
              <p:tags r:id="rId4"/>
            </p:custDataLst>
          </p:nvPr>
        </p:nvSpPr>
        <p:spPr>
          <a:xfrm rot="588792">
            <a:off x="592138" y="3005138"/>
            <a:ext cx="1936750" cy="96520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</a:t>
            </a:r>
          </a:p>
        </p:txBody>
      </p:sp>
      <p:sp>
        <p:nvSpPr>
          <p:cNvPr id="7" name="MH_Other_2"/>
          <p:cNvSpPr/>
          <p:nvPr>
            <p:custDataLst>
              <p:tags r:id="rId5"/>
            </p:custDataLst>
          </p:nvPr>
        </p:nvSpPr>
        <p:spPr>
          <a:xfrm>
            <a:off x="1363663" y="1809750"/>
            <a:ext cx="484187" cy="48418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>
                <a:solidFill>
                  <a:srgbClr val="FFFFFF"/>
                </a:solidFill>
              </a:rPr>
              <a:t>01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MH_Other_3"/>
          <p:cNvSpPr/>
          <p:nvPr>
            <p:custDataLst>
              <p:tags r:id="rId6"/>
            </p:custDataLst>
          </p:nvPr>
        </p:nvSpPr>
        <p:spPr>
          <a:xfrm>
            <a:off x="4040188" y="2044700"/>
            <a:ext cx="1231900" cy="1274763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F378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MH_SubTitle_2"/>
          <p:cNvSpPr/>
          <p:nvPr>
            <p:custDataLst>
              <p:tags r:id="rId7"/>
            </p:custDataLst>
          </p:nvPr>
        </p:nvSpPr>
        <p:spPr>
          <a:xfrm rot="588792">
            <a:off x="3592513" y="3005138"/>
            <a:ext cx="1936750" cy="965200"/>
          </a:xfrm>
          <a:prstGeom prst="roundRect">
            <a:avLst>
              <a:gd name="adj" fmla="val 11293"/>
            </a:avLst>
          </a:prstGeom>
          <a:solidFill>
            <a:srgbClr val="F3784E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骄</a:t>
            </a: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H_Other_4"/>
          <p:cNvSpPr/>
          <p:nvPr>
            <p:custDataLst>
              <p:tags r:id="rId8"/>
            </p:custDataLst>
          </p:nvPr>
        </p:nvSpPr>
        <p:spPr>
          <a:xfrm>
            <a:off x="4364038" y="1809750"/>
            <a:ext cx="484187" cy="484188"/>
          </a:xfrm>
          <a:prstGeom prst="ellipse">
            <a:avLst/>
          </a:prstGeom>
          <a:solidFill>
            <a:srgbClr val="F37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>
                <a:solidFill>
                  <a:srgbClr val="FFFFFF"/>
                </a:solidFill>
              </a:rPr>
              <a:t>02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MH_Other_5"/>
          <p:cNvSpPr/>
          <p:nvPr>
            <p:custDataLst>
              <p:tags r:id="rId9"/>
            </p:custDataLst>
          </p:nvPr>
        </p:nvSpPr>
        <p:spPr>
          <a:xfrm>
            <a:off x="7040563" y="2044700"/>
            <a:ext cx="1231900" cy="1274763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65C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65C3E7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MH_SubTitle_3"/>
          <p:cNvSpPr/>
          <p:nvPr>
            <p:custDataLst>
              <p:tags r:id="rId10"/>
            </p:custDataLst>
          </p:nvPr>
        </p:nvSpPr>
        <p:spPr>
          <a:xfrm rot="588792">
            <a:off x="6592888" y="3005138"/>
            <a:ext cx="1936750" cy="965200"/>
          </a:xfrm>
          <a:prstGeom prst="roundRect">
            <a:avLst>
              <a:gd name="adj" fmla="val 11293"/>
            </a:avLst>
          </a:prstGeom>
          <a:solidFill>
            <a:srgbClr val="65C3E7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疑</a:t>
            </a: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MH_Other_6"/>
          <p:cNvSpPr/>
          <p:nvPr>
            <p:custDataLst>
              <p:tags r:id="rId11"/>
            </p:custDataLst>
          </p:nvPr>
        </p:nvSpPr>
        <p:spPr>
          <a:xfrm>
            <a:off x="7364413" y="1809750"/>
            <a:ext cx="484187" cy="484188"/>
          </a:xfrm>
          <a:prstGeom prst="ellipse">
            <a:avLst/>
          </a:prstGeom>
          <a:solidFill>
            <a:srgbClr val="65C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>
                <a:solidFill>
                  <a:srgbClr val="FFFFFF"/>
                </a:solidFill>
              </a:rPr>
              <a:t>03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MH_Other_7"/>
          <p:cNvSpPr/>
          <p:nvPr>
            <p:custDataLst>
              <p:tags r:id="rId12"/>
            </p:custDataLst>
          </p:nvPr>
        </p:nvSpPr>
        <p:spPr>
          <a:xfrm>
            <a:off x="2540000" y="4111625"/>
            <a:ext cx="1231900" cy="1274763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F5C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MH_SubTitle_4"/>
          <p:cNvSpPr/>
          <p:nvPr>
            <p:custDataLst>
              <p:tags r:id="rId13"/>
            </p:custDataLst>
          </p:nvPr>
        </p:nvSpPr>
        <p:spPr>
          <a:xfrm rot="588792">
            <a:off x="2092325" y="5072063"/>
            <a:ext cx="1936750" cy="963612"/>
          </a:xfrm>
          <a:prstGeom prst="roundRect">
            <a:avLst>
              <a:gd name="adj" fmla="val 11293"/>
            </a:avLst>
          </a:prstGeom>
          <a:solidFill>
            <a:srgbClr val="F5C42E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私</a:t>
            </a: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MH_Other_8"/>
          <p:cNvSpPr/>
          <p:nvPr>
            <p:custDataLst>
              <p:tags r:id="rId14"/>
            </p:custDataLst>
          </p:nvPr>
        </p:nvSpPr>
        <p:spPr>
          <a:xfrm>
            <a:off x="2863850" y="3876675"/>
            <a:ext cx="484188" cy="484188"/>
          </a:xfrm>
          <a:prstGeom prst="ellipse">
            <a:avLst/>
          </a:prstGeom>
          <a:solidFill>
            <a:srgbClr val="F5C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>
                <a:solidFill>
                  <a:srgbClr val="FFFFFF"/>
                </a:solidFill>
              </a:rPr>
              <a:t>04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MH_Other_9"/>
          <p:cNvSpPr/>
          <p:nvPr>
            <p:custDataLst>
              <p:tags r:id="rId15"/>
            </p:custDataLst>
          </p:nvPr>
        </p:nvSpPr>
        <p:spPr>
          <a:xfrm>
            <a:off x="5540375" y="4111625"/>
            <a:ext cx="1231900" cy="1274763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A7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MH_SubTitle_5"/>
          <p:cNvSpPr/>
          <p:nvPr>
            <p:custDataLst>
              <p:tags r:id="rId16"/>
            </p:custDataLst>
          </p:nvPr>
        </p:nvSpPr>
        <p:spPr>
          <a:xfrm rot="588792">
            <a:off x="5092700" y="5072063"/>
            <a:ext cx="1936750" cy="963612"/>
          </a:xfrm>
          <a:prstGeom prst="roundRect">
            <a:avLst>
              <a:gd name="adj" fmla="val 11293"/>
            </a:avLst>
          </a:prstGeom>
          <a:solidFill>
            <a:srgbClr val="7A7FC0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</a:t>
            </a: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MH_Other_10"/>
          <p:cNvSpPr/>
          <p:nvPr>
            <p:custDataLst>
              <p:tags r:id="rId17"/>
            </p:custDataLst>
          </p:nvPr>
        </p:nvSpPr>
        <p:spPr>
          <a:xfrm>
            <a:off x="5864225" y="3876675"/>
            <a:ext cx="484188" cy="484188"/>
          </a:xfrm>
          <a:prstGeom prst="ellipse">
            <a:avLst/>
          </a:prstGeom>
          <a:solidFill>
            <a:srgbClr val="7A7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>
                <a:solidFill>
                  <a:srgbClr val="FFFFFF"/>
                </a:solidFill>
              </a:rPr>
              <a:t>05</a:t>
            </a: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645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当练之功</a:t>
            </a:r>
            <a:r>
              <a:rPr lang="zh-CN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谦卑</a:t>
            </a:r>
            <a:r>
              <a:rPr lang="zh-CN" altLang="en-US" sz="4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顺服</a:t>
            </a:r>
            <a:endParaRPr lang="en-US" altLang="zh-CN" sz="4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反省节制</a:t>
            </a:r>
            <a:endParaRPr lang="en-US" altLang="zh-CN" sz="4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温柔忍耐</a:t>
            </a:r>
            <a:endParaRPr lang="en-US" altLang="zh-CN" sz="4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互敬互学</a:t>
            </a:r>
            <a:endParaRPr lang="en-US" altLang="zh-CN" sz="4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互助互勉</a:t>
            </a:r>
            <a:endParaRPr lang="en-US" altLang="zh-CN" sz="4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舍己服事</a:t>
            </a:r>
            <a:endParaRPr lang="en-US" altLang="zh-CN" sz="4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953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当尽之才</a:t>
            </a:r>
            <a:r>
              <a:rPr lang="zh-CN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发现</a:t>
            </a: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恩赐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系统装备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领受呼召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彼此配搭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lnSpc>
                <a:spcPct val="110000"/>
              </a:lnSpc>
              <a:buSzPct val="70000"/>
              <a:buFont typeface="Wingdings" pitchFamily="2" charset="2"/>
              <a:buChar char="§"/>
              <a:defRPr/>
            </a:pPr>
            <a:r>
              <a:rPr lang="zh-CN" altLang="en-US" sz="4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献身使命</a:t>
            </a:r>
            <a:endParaRPr lang="en-US" altLang="zh-CN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5891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当享之恩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领受</a:t>
            </a:r>
            <a:r>
              <a:rPr lang="zh-CN" altLang="en-US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真道</a:t>
            </a:r>
            <a:endParaRPr lang="en-US" altLang="zh-CN" sz="4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享受敬拜</a:t>
            </a:r>
            <a:endParaRPr lang="en-US" altLang="zh-CN" sz="4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生命更新</a:t>
            </a:r>
            <a:endParaRPr lang="en-US" altLang="zh-CN" sz="4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肢体配搭</a:t>
            </a:r>
            <a:endParaRPr lang="en-US" altLang="zh-CN" sz="4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承接使命</a:t>
            </a:r>
            <a:endParaRPr lang="en-US" altLang="zh-CN" sz="4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893763" lvl="1" indent="-357188">
              <a:buSzPct val="70000"/>
              <a:buFont typeface="Wingdings" pitchFamily="2" charset="2"/>
              <a:buChar char="§"/>
              <a:defRPr/>
            </a:pPr>
            <a:r>
              <a:rPr lang="zh-CN" altLang="en-US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与神同行</a:t>
            </a:r>
            <a:r>
              <a:rPr lang="en-US" altLang="zh-CN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恩膏、保守、奖赏</a:t>
            </a:r>
            <a:r>
              <a:rPr lang="en-US" altLang="zh-CN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7878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526" y="2133634"/>
            <a:ext cx="8139644" cy="5213358"/>
          </a:xfrm>
        </p:spPr>
        <p:txBody>
          <a:bodyPr>
            <a:normAutofit/>
          </a:bodyPr>
          <a:lstStyle/>
          <a:p>
            <a:r>
              <a:rPr lang="zh-CN" altLang="en-US" sz="4000" dirty="0" smtClean="0"/>
              <a:t>罗</a:t>
            </a:r>
            <a:r>
              <a:rPr lang="en-US" altLang="zh-CN" sz="4000" dirty="0" smtClean="0"/>
              <a:t>2</a:t>
            </a:r>
            <a:r>
              <a:rPr lang="zh-CN" altLang="en-US" sz="4000" dirty="0" smtClean="0"/>
              <a:t>：</a:t>
            </a:r>
            <a:r>
              <a:rPr lang="en-US" altLang="zh-CN" sz="4000" dirty="0" smtClean="0"/>
              <a:t>29--</a:t>
            </a:r>
            <a:r>
              <a:rPr lang="zh-CN" altLang="en-US" sz="4000" dirty="0" smtClean="0">
                <a:solidFill>
                  <a:schemeClr val="tx1"/>
                </a:solidFill>
              </a:rPr>
              <a:t>真</a:t>
            </a:r>
            <a:r>
              <a:rPr lang="zh-CN" altLang="en-US" sz="4000" dirty="0">
                <a:solidFill>
                  <a:schemeClr val="tx1"/>
                </a:solidFill>
              </a:rPr>
              <a:t>割礼也是心里的，在乎灵，不在乎仪文。这人的称赞不是从人来的，乃是从神来的。</a:t>
            </a:r>
          </a:p>
        </p:txBody>
      </p:sp>
    </p:spTree>
    <p:extLst>
      <p:ext uri="{BB962C8B-B14F-4D97-AF65-F5344CB8AC3E}">
        <p14:creationId xmlns:p14="http://schemas.microsoft.com/office/powerpoint/2010/main" val="1967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2400" dirty="0">
                <a:solidFill>
                  <a:schemeClr val="tx1"/>
                </a:solidFill>
              </a:rPr>
              <a:t>加拉太書</a:t>
            </a:r>
            <a:r>
              <a:rPr lang="en-US" altLang="zh-TW" sz="2400" dirty="0">
                <a:solidFill>
                  <a:schemeClr val="tx1"/>
                </a:solidFill>
              </a:rPr>
              <a:t>5</a:t>
            </a:r>
            <a:r>
              <a:rPr lang="zh-TW" altLang="en-US" sz="2400" dirty="0">
                <a:solidFill>
                  <a:schemeClr val="tx1"/>
                </a:solidFill>
              </a:rPr>
              <a:t>：</a:t>
            </a:r>
            <a:r>
              <a:rPr lang="en-US" altLang="zh-TW" sz="2400" dirty="0">
                <a:solidFill>
                  <a:schemeClr val="tx1"/>
                </a:solidFill>
              </a:rPr>
              <a:t>16∼</a:t>
            </a:r>
            <a:r>
              <a:rPr lang="en-US" altLang="zh-TW" sz="2400" dirty="0" smtClean="0">
                <a:solidFill>
                  <a:schemeClr val="tx1"/>
                </a:solidFill>
              </a:rPr>
              <a:t>23</a:t>
            </a:r>
          </a:p>
          <a:p>
            <a:r>
              <a:rPr lang="zh-TW" altLang="en-US" sz="2400" dirty="0" smtClean="0">
                <a:solidFill>
                  <a:schemeClr val="tx1"/>
                </a:solidFill>
              </a:rPr>
              <a:t>我</a:t>
            </a:r>
            <a:r>
              <a:rPr lang="zh-TW" altLang="en-US" sz="2400" dirty="0">
                <a:solidFill>
                  <a:schemeClr val="tx1"/>
                </a:solidFill>
              </a:rPr>
              <a:t>說，你們當順著聖靈而行，就不放縱肉體的情慾 了。因為情慾和聖靈相爭，聖靈和情慾相爭，這兩個是 彼此相敵，使你們不能做所願意做的。但你們若被聖靈 引導，就不在律法以下。情慾的事都是顯而易見的，就 如姦淫、污穢、邪蕩、拜偶像、邪術、仇恨、爭競、忌 恨、惱怒、結黨、紛爭、異端、嫉妒（有古卷加：凶殺 二字）、醉酒、荒宴等類。我從前告訴你們，現在又告 訴你們，行這樣事的人必不能承受神的國。聖靈所結的 果子，就是仁愛、喜樂、和平、忍耐、恩慈、良善、信 實、溫柔、節制。這樣的事沒有律法禁止。 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9560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08115" y="2176013"/>
            <a:ext cx="5995988" cy="1235075"/>
          </a:xfrm>
        </p:spPr>
        <p:txBody>
          <a:bodyPr>
            <a:normAutofit/>
          </a:bodyPr>
          <a:lstStyle/>
          <a:p>
            <a:pPr algn="l"/>
            <a:r>
              <a:rPr lang="zh-CN" altLang="en-US" sz="6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共享</a:t>
            </a:r>
            <a:r>
              <a:rPr lang="zh-CN" altLang="en-US" sz="60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荣耀</a:t>
            </a:r>
            <a:endParaRPr lang="zh-CN" altLang="en-US" sz="60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3601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共享荣耀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切望</a:t>
            </a:r>
            <a:r>
              <a:rPr lang="en-US" altLang="zh-CN" sz="3600" dirty="0" smtClean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称义的生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活是耐心等待荣耀的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生活</a:t>
            </a:r>
            <a:endParaRPr lang="en-US" altLang="zh-CN" sz="36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祈求</a:t>
            </a:r>
            <a:r>
              <a:rPr lang="en-US" altLang="zh-CN" sz="3600" dirty="0" smtClean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称义的生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活是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倚靠圣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灵代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求的生活</a:t>
            </a:r>
            <a:endParaRPr lang="en-US" altLang="zh-CN" sz="36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效法</a:t>
            </a:r>
            <a:r>
              <a:rPr lang="en-US" altLang="zh-CN" sz="3600" dirty="0" smtClean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称义的生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活是全心效法耶稣的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生活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36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确信</a:t>
            </a:r>
            <a:r>
              <a:rPr lang="en-US" altLang="zh-CN" sz="3600" dirty="0" smtClean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称义的生活是确信神爱我们的生活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41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>
                <a:latin typeface="微软雅黑" pitchFamily="34" charset="-122"/>
              </a:rPr>
              <a:t>切望</a:t>
            </a:r>
            <a:r>
              <a:rPr lang="en-US" altLang="zh-CN" sz="4000" dirty="0">
                <a:latin typeface="微软雅黑" pitchFamily="34" charset="-122"/>
              </a:rPr>
              <a:t>-</a:t>
            </a:r>
            <a:r>
              <a:rPr lang="zh-CN" altLang="en-US" dirty="0">
                <a:latin typeface="微软雅黑" pitchFamily="34" charset="-122"/>
              </a:rPr>
              <a:t>称义的生活是耐心等待荣耀的</a:t>
            </a:r>
            <a:r>
              <a:rPr lang="zh-CN" altLang="en-US" dirty="0" smtClean="0">
                <a:latin typeface="微软雅黑" pitchFamily="34" charset="-122"/>
              </a:rPr>
              <a:t>生活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</a:rPr>
              <a:t>现今</a:t>
            </a:r>
            <a:r>
              <a:rPr lang="zh-CN" altLang="en-US" b="1" dirty="0">
                <a:latin typeface="微软雅黑" panose="020B0503020204020204" pitchFamily="34" charset="-122"/>
              </a:rPr>
              <a:t>与将来之</a:t>
            </a:r>
            <a:r>
              <a:rPr lang="zh-CN" altLang="en-US" b="1" dirty="0" smtClean="0">
                <a:latin typeface="微软雅黑" panose="020B0503020204020204" pitchFamily="34" charset="-122"/>
              </a:rPr>
              <a:t>比较</a:t>
            </a:r>
            <a:r>
              <a:rPr lang="zh-CN" altLang="en-US" b="1" dirty="0">
                <a:latin typeface="微软雅黑" panose="020B0503020204020204" pitchFamily="34" charset="-122"/>
              </a:rPr>
              <a:t>，</a:t>
            </a:r>
            <a:r>
              <a:rPr lang="en-US" altLang="zh-CN" b="1" dirty="0" smtClean="0">
                <a:latin typeface="微软雅黑" panose="020B0503020204020204" pitchFamily="34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</a:rPr>
              <a:t>受造物之</a:t>
            </a:r>
            <a:r>
              <a:rPr lang="zh-CN" altLang="en-US" b="1" dirty="0" smtClean="0">
                <a:latin typeface="微软雅黑" panose="020B0503020204020204" pitchFamily="34" charset="-122"/>
              </a:rPr>
              <a:t>痛苦</a:t>
            </a:r>
            <a:r>
              <a:rPr lang="zh-CN" altLang="en-US" b="1" dirty="0">
                <a:latin typeface="微软雅黑" panose="020B0503020204020204" pitchFamily="34" charset="-122"/>
              </a:rPr>
              <a:t>，</a:t>
            </a:r>
            <a:r>
              <a:rPr lang="zh-CN" altLang="en-US" b="1" dirty="0" smtClean="0">
                <a:latin typeface="微软雅黑" panose="020B0503020204020204" pitchFamily="34" charset="-122"/>
              </a:rPr>
              <a:t>受</a:t>
            </a:r>
            <a:r>
              <a:rPr lang="zh-CN" altLang="en-US" b="1" dirty="0">
                <a:latin typeface="微软雅黑" panose="020B0503020204020204" pitchFamily="34" charset="-122"/>
              </a:rPr>
              <a:t>造物的</a:t>
            </a:r>
            <a:r>
              <a:rPr lang="zh-CN" altLang="en-US" b="1" dirty="0" smtClean="0">
                <a:latin typeface="微软雅黑" panose="020B0503020204020204" pitchFamily="34" charset="-122"/>
              </a:rPr>
              <a:t>叹息</a:t>
            </a:r>
            <a:r>
              <a:rPr lang="zh-CN" altLang="en-US" b="1" dirty="0">
                <a:latin typeface="微软雅黑" panose="020B0503020204020204" pitchFamily="34" charset="-122"/>
              </a:rPr>
              <a:t>，</a:t>
            </a:r>
            <a:r>
              <a:rPr lang="zh-CN" altLang="en-US" b="1" dirty="0" smtClean="0">
                <a:latin typeface="微软雅黑" panose="020B0503020204020204" pitchFamily="34" charset="-122"/>
              </a:rPr>
              <a:t>信徒</a:t>
            </a:r>
            <a:r>
              <a:rPr lang="zh-CN" altLang="en-US" b="1" dirty="0">
                <a:latin typeface="微软雅黑" panose="020B0503020204020204" pitchFamily="34" charset="-122"/>
              </a:rPr>
              <a:t>的</a:t>
            </a:r>
            <a:r>
              <a:rPr lang="zh-CN" altLang="en-US" b="1" dirty="0" smtClean="0">
                <a:latin typeface="微软雅黑" panose="020B0503020204020204" pitchFamily="34" charset="-122"/>
              </a:rPr>
              <a:t>盼望</a:t>
            </a:r>
            <a:endParaRPr lang="en-US" altLang="zh-CN" b="1" dirty="0" smtClean="0">
              <a:latin typeface="微软雅黑" panose="020B0503020204020204" pitchFamily="34" charset="-122"/>
            </a:endParaRPr>
          </a:p>
          <a:p>
            <a:r>
              <a:rPr lang="zh-CN" altLang="en-US" dirty="0" smtClean="0"/>
              <a:t>罗</a:t>
            </a:r>
            <a:r>
              <a:rPr lang="en-US" altLang="zh-CN" dirty="0" smtClean="0"/>
              <a:t>5</a:t>
            </a:r>
            <a:r>
              <a:rPr lang="zh-CN" altLang="en-US" dirty="0" smtClean="0"/>
              <a:t>：</a:t>
            </a:r>
            <a:r>
              <a:rPr lang="en-US" altLang="zh-CN" dirty="0" smtClean="0">
                <a:solidFill>
                  <a:schemeClr val="tx1"/>
                </a:solidFill>
              </a:rPr>
              <a:t>2-6 </a:t>
            </a:r>
            <a:r>
              <a:rPr lang="zh-CN" altLang="en-US" dirty="0" smtClean="0">
                <a:solidFill>
                  <a:schemeClr val="tx1"/>
                </a:solidFill>
              </a:rPr>
              <a:t>并且</a:t>
            </a:r>
            <a:r>
              <a:rPr lang="zh-CN" altLang="en-US" dirty="0">
                <a:solidFill>
                  <a:schemeClr val="tx1"/>
                </a:solidFill>
              </a:rPr>
              <a:t>欢欢喜喜盼望神的荣耀。不但如此，就是在患难中也是欢欢喜喜的；因为知道患难生忍耐，忍耐生老练，老练生盼望；盼望不至于羞耻，因为所赐给我们的圣灵将神的爱浇灌在我们心里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latin typeface="微软雅黑" panose="020B0503020204020204" pitchFamily="34" charset="-122"/>
              </a:rPr>
              <a:t>结论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</a:rPr>
              <a:t>： </a:t>
            </a:r>
            <a:r>
              <a:rPr lang="zh-CN" altLang="en-US" sz="2800" b="1" dirty="0">
                <a:latin typeface="微软雅黑" panose="020B0503020204020204" pitchFamily="34" charset="-122"/>
              </a:rPr>
              <a:t>盼望是指看不见的事，就需忍耐等候了。等候与盼望之关系，为要指出有盼望的等候乃是忍受苦楚之要诀。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84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是我的磐石、山寨、力量</a:t>
            </a:r>
            <a:endParaRPr lang="en-US" altLang="zh-CN" dirty="0"/>
          </a:p>
          <a:p>
            <a:r>
              <a:rPr lang="zh-CN" altLang="en-US" dirty="0" smtClean="0"/>
              <a:t>盼望能让苦难变成祝福</a:t>
            </a:r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0017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 dirty="0">
                <a:latin typeface="微软雅黑" pitchFamily="34" charset="-122"/>
              </a:rPr>
              <a:t>祈求</a:t>
            </a:r>
            <a:r>
              <a:rPr lang="en-US" altLang="zh-CN" sz="3600" dirty="0">
                <a:latin typeface="微软雅黑" pitchFamily="34" charset="-122"/>
              </a:rPr>
              <a:t>-</a:t>
            </a:r>
            <a:r>
              <a:rPr lang="zh-CN" altLang="en-US" sz="3200" dirty="0">
                <a:latin typeface="微软雅黑" pitchFamily="34" charset="-122"/>
              </a:rPr>
              <a:t>称义的生活是倚靠圣灵代求的</a:t>
            </a:r>
            <a:r>
              <a:rPr lang="zh-CN" altLang="en-US" sz="3200" dirty="0" smtClean="0">
                <a:latin typeface="微软雅黑" pitchFamily="34" charset="-122"/>
              </a:rPr>
              <a:t>生活</a:t>
            </a:r>
            <a:endParaRPr lang="zh-CN" altLang="en-US" sz="3200" dirty="0">
              <a:latin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zh-CN" altLang="en-US" b="1" dirty="0">
                <a:latin typeface="微软雅黑" panose="020B0503020204020204" pitchFamily="34" charset="-122"/>
              </a:rPr>
              <a:t>我们是软弱</a:t>
            </a:r>
            <a:r>
              <a:rPr lang="zh-CN" altLang="en-US" b="1" dirty="0" smtClean="0">
                <a:latin typeface="微软雅黑" panose="020B0503020204020204" pitchFamily="34" charset="-122"/>
              </a:rPr>
              <a:t>的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</a:rPr>
              <a:t>对准神的心意方面也是无法把握的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</a:rPr>
              <a:t>所以，在痛苦的人生中，需要祷告支取应付的力量。但是，很多时候不晓得当祷告「什么」（这是指祷告的内容，不是指祷告的技巧），方能合神的心意；不晓得真正祷求的</a:t>
            </a:r>
            <a:r>
              <a:rPr lang="zh-CN" altLang="en-US" b="1" dirty="0" smtClean="0">
                <a:latin typeface="微软雅黑" panose="020B0503020204020204" pitchFamily="34" charset="-122"/>
              </a:rPr>
              <a:t>目的</a:t>
            </a:r>
            <a:endParaRPr lang="en-US" altLang="zh-CN" b="1" dirty="0" smtClean="0">
              <a:latin typeface="微软雅黑" panose="020B0503020204020204" pitchFamily="34" charset="-122"/>
            </a:endParaRPr>
          </a:p>
          <a:p>
            <a:r>
              <a:rPr lang="zh-CN" altLang="en-US" b="1" dirty="0" smtClean="0">
                <a:latin typeface="微软雅黑" panose="020B0503020204020204" pitchFamily="34" charset="-122"/>
              </a:rPr>
              <a:t>幸好</a:t>
            </a:r>
            <a:r>
              <a:rPr lang="zh-CN" altLang="en-US" b="1" dirty="0">
                <a:latin typeface="微软雅黑" panose="020B0503020204020204" pitchFamily="34" charset="-122"/>
              </a:rPr>
              <a:t>有圣灵亲自用「不能述说」的叹息替我们「代求」；鉴察人心的指神就晓得圣灵的意思，因为圣灵会照着神的旨意替我们代求。</a:t>
            </a:r>
            <a:endParaRPr lang="en-US" altLang="zh-CN" b="1" dirty="0">
              <a:latin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</a:rPr>
              <a:t>称义的生活也是倚靠圣灵之代求的生活</a:t>
            </a:r>
            <a:r>
              <a:rPr lang="en-US" altLang="zh-CN" b="1" dirty="0">
                <a:latin typeface="微软雅黑" panose="020B0503020204020204" pitchFamily="34" charset="-122"/>
              </a:rPr>
              <a:t>,</a:t>
            </a:r>
            <a:r>
              <a:rPr lang="zh-CN" altLang="en-US" b="1" dirty="0">
                <a:latin typeface="微软雅黑" panose="020B0503020204020204" pitchFamily="34" charset="-122"/>
              </a:rPr>
              <a:t>我们有圣灵这个保惠师的帮助，度过一生痛苦的经历，最终又能在荣耀里得荣，其福大矣！</a:t>
            </a:r>
            <a:r>
              <a:rPr lang="zh-CN" altLang="en-US" b="1" dirty="0" smtClean="0">
                <a:latin typeface="微软雅黑" panose="020B0503020204020204" pitchFamily="34" charset="-122"/>
              </a:rPr>
              <a:t>。</a:t>
            </a:r>
            <a:endParaRPr lang="en-US" altLang="zh-CN" b="1" dirty="0" smtClean="0">
              <a:latin typeface="微软雅黑" panose="020B0503020204020204" pitchFamily="34" charset="-122"/>
            </a:endParaRPr>
          </a:p>
          <a:p>
            <a:r>
              <a:rPr lang="zh-CN" altLang="en-US" dirty="0" smtClean="0"/>
              <a:t>腓</a:t>
            </a:r>
            <a:r>
              <a:rPr lang="en-US" altLang="zh-CN" dirty="0" smtClean="0"/>
              <a:t>4</a:t>
            </a:r>
            <a:r>
              <a:rPr lang="zh-CN" altLang="en-US" dirty="0" smtClean="0"/>
              <a:t>：</a:t>
            </a:r>
            <a:r>
              <a:rPr lang="en-US" altLang="zh-CN" dirty="0" smtClean="0"/>
              <a:t>6</a:t>
            </a:r>
            <a:r>
              <a:rPr lang="zh-CN" altLang="en-US" dirty="0" smtClean="0">
                <a:solidFill>
                  <a:schemeClr val="tx1"/>
                </a:solidFill>
              </a:rPr>
              <a:t>应 </a:t>
            </a:r>
            <a:r>
              <a:rPr lang="zh-CN" altLang="en-US" dirty="0">
                <a:solidFill>
                  <a:schemeClr val="tx1"/>
                </a:solidFill>
              </a:rPr>
              <a:t>当 一 无 挂 虑 ， 只 要 凡 事 借 着 祷 告 ， 祈 求 ， 和 感 谢 ， 将 你 们 所 要 的 告 诉 神 。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7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罗</a:t>
            </a:r>
            <a:r>
              <a:rPr lang="en-US" altLang="zh-CN" dirty="0" smtClean="0"/>
              <a:t>5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19</a:t>
            </a:r>
            <a:r>
              <a:rPr lang="zh-CN" altLang="en-US" dirty="0">
                <a:solidFill>
                  <a:schemeClr val="tx2"/>
                </a:solidFill>
              </a:rPr>
              <a:t>因一人的顺从，众人也成为义了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罗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感谢神！因为你们从前虽然作罪的奴仆，现今却从心里顺服了所传给你们道理的模范。你们既从罪里得了释放，就作了义的奴仆</a:t>
            </a: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顺服神的律  顺服圣灵</a:t>
            </a:r>
            <a:endParaRPr lang="en-US" altLang="zh-CN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效仿基督</a:t>
            </a:r>
            <a:endParaRPr lang="en-US" altLang="zh-CN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>
              <a:buNone/>
            </a:pPr>
            <a:r>
              <a:rPr lang="zh-CN" altLang="en-US" dirty="0" smtClean="0"/>
              <a:t>腓</a:t>
            </a:r>
            <a:r>
              <a:rPr lang="en-US" altLang="zh-CN" dirty="0" smtClean="0"/>
              <a:t>3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13 </a:t>
            </a: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弟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兄 们 ， 我 不 是 以 为 自 己 已 经 得 着 了 。 我 只 有 一 件 事 ， 就 是 忘 记 背 后 努 力 面 前 的 </a:t>
            </a: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，向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 标 竿 直 跑 ， 要 得 神 在 基 督 耶 稣 里 从 上 面 召 我 来 得 的 奖 赏 。</a:t>
            </a:r>
          </a:p>
          <a:p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>
                <a:latin typeface="微软雅黑" pitchFamily="34" charset="-122"/>
                <a:ea typeface="微软雅黑" pitchFamily="34" charset="-122"/>
              </a:rPr>
              <a:t>效法</a:t>
            </a:r>
            <a:r>
              <a:rPr lang="en-US" altLang="zh-CN" sz="4400" dirty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称义的生活是全心效法耶稣的生活</a:t>
            </a:r>
            <a:endParaRPr lang="zh-CN" altLang="en-US" sz="2800" dirty="0"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804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确信</a:t>
            </a:r>
            <a:r>
              <a:rPr lang="en-US" altLang="zh-CN" sz="3600" dirty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称义的生活是确信神爱我们的生活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6943" y="1644642"/>
            <a:ext cx="8139644" cy="52133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罗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35-39</a:t>
            </a:r>
            <a:r>
              <a:rPr lang="zh-TW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誰</a:t>
            </a:r>
            <a:r>
              <a:rPr lang="zh-TW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能使我們與基督的愛隔絕呢？難道是患難嗎</a:t>
            </a:r>
            <a:r>
              <a:rPr lang="zh-TW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？  是</a:t>
            </a:r>
            <a:r>
              <a:rPr lang="zh-TW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困苦嗎？是逼迫嗎？是飢餓嗎？是赤身露體嗎？是危險嗎？是刀劍嗎</a:t>
            </a:r>
            <a:r>
              <a:rPr lang="zh-TW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？因</a:t>
            </a:r>
            <a:r>
              <a:rPr lang="zh-TW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為我深信無論是死，是生，是天使，是掌權的，是有能的，是現在的事，是將來的事</a:t>
            </a:r>
            <a:r>
              <a:rPr lang="zh-TW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，是</a:t>
            </a:r>
            <a:r>
              <a:rPr lang="zh-TW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高處的，是低處的，是別的受造之物，都不能叫我們與神的愛隔絕；這愛是在我們的主基督耶穌裡的。</a:t>
            </a:r>
          </a:p>
          <a:p>
            <a:pPr>
              <a:lnSpc>
                <a:spcPct val="150000"/>
              </a:lnSpc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73822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Summoning the past into the present we try to remember another kind of future.</a:t>
            </a:r>
          </a:p>
          <a:p>
            <a:r>
              <a:rPr lang="zh-CN" altLang="en-US" dirty="0"/>
              <a:t>我们召唤过去进入当下，试图记住另一种未来。</a:t>
            </a:r>
          </a:p>
          <a:p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‘</a:t>
            </a:r>
            <a:r>
              <a:rPr lang="en-US" altLang="zh-CN" dirty="0"/>
              <a:t>Life can only be understood backwards,’ said Kierkegaard, ‘but it must be lived forwards.’</a:t>
            </a:r>
          </a:p>
          <a:p>
            <a:r>
              <a:rPr lang="en-US" altLang="zh-CN" dirty="0"/>
              <a:t>“</a:t>
            </a:r>
            <a:r>
              <a:rPr lang="zh-CN" altLang="en-US" dirty="0"/>
              <a:t>生活只能后向理解”，克尔凯郭尔说，“却只能前向生活。”</a:t>
            </a:r>
          </a:p>
          <a:p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  <a:p>
            <a:r>
              <a:rPr lang="en-US" altLang="zh-CN" dirty="0"/>
              <a:t>And in the silence, looking backwards, we can find a little understanding.</a:t>
            </a:r>
          </a:p>
          <a:p>
            <a:r>
              <a:rPr lang="zh-CN" altLang="en-US" dirty="0"/>
              <a:t>在这样的沉默中，我们回看过去，找到了一点理解。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3359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 smtClean="0"/>
              <a:t>诗篇</a:t>
            </a:r>
            <a:r>
              <a:rPr lang="en-US" altLang="zh-CN" dirty="0" smtClean="0"/>
              <a:t>90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12 </a:t>
            </a:r>
            <a:r>
              <a:rPr lang="zh-CN" altLang="en-US" dirty="0" smtClean="0"/>
              <a:t>求 </a:t>
            </a:r>
            <a:r>
              <a:rPr lang="zh-CN" altLang="en-US" dirty="0"/>
              <a:t>你 指 教 我 们 怎 样 数 算 自 己 的 日 子 ， 好 叫 我 们 得 着 智 慧 的 心 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七十岁后，房大房小没什么不一样；八十岁后，钱多钱少没什么不一样</a:t>
            </a:r>
            <a:r>
              <a:rPr lang="zh-CN" altLang="en-US" dirty="0" smtClean="0"/>
              <a:t>；九十后，是男是女没什么不一样，一百</a:t>
            </a:r>
            <a:r>
              <a:rPr lang="zh-CN" altLang="en-US" dirty="0"/>
              <a:t>岁后，起不起床没什么不一样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2050" name="Picture 2" descr="http://www.xincha.com/pic/1?src=http://mmbiz.qpic.cn/mmbiz_jpg/icf7PicVhoOrRNjyqPoPEhOgKaFAMTgmZwxh4SDbJ9ADDicK8TgBkIoHR8guKicKgnUJb3QQfNGBYhJVrojmIs1kug/0?wx_fmt=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8" b="6075"/>
          <a:stretch/>
        </p:blipFill>
        <p:spPr bwMode="auto">
          <a:xfrm>
            <a:off x="2971842" y="818147"/>
            <a:ext cx="3809900" cy="602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7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罗</a:t>
            </a:r>
            <a:r>
              <a:rPr lang="en-US" altLang="zh-CN" dirty="0" smtClean="0"/>
              <a:t>6</a:t>
            </a:r>
            <a:r>
              <a:rPr lang="zh-CN" altLang="en-US" dirty="0" smtClean="0"/>
              <a:t>：</a:t>
            </a:r>
            <a:r>
              <a:rPr lang="en-US" altLang="zh-CN" dirty="0" smtClean="0"/>
              <a:t>21-22</a:t>
            </a:r>
          </a:p>
          <a:p>
            <a:r>
              <a:rPr lang="zh-CN" altLang="en-US" dirty="0" smtClean="0">
                <a:solidFill>
                  <a:schemeClr val="tx1"/>
                </a:solidFill>
              </a:rPr>
              <a:t>你们</a:t>
            </a:r>
            <a:r>
              <a:rPr lang="zh-CN" altLang="en-US" dirty="0">
                <a:solidFill>
                  <a:schemeClr val="tx1"/>
                </a:solidFill>
              </a:rPr>
              <a:t>现今所看为羞耻的事，当日有什么果子呢</a:t>
            </a:r>
            <a:r>
              <a:rPr lang="en-US" altLang="zh-CN" dirty="0">
                <a:solidFill>
                  <a:schemeClr val="tx1"/>
                </a:solidFill>
              </a:rPr>
              <a:t>﹖</a:t>
            </a:r>
            <a:r>
              <a:rPr lang="zh-CN" altLang="en-US" dirty="0">
                <a:solidFill>
                  <a:schemeClr val="tx1"/>
                </a:solidFill>
              </a:rPr>
              <a:t>那些事的结局就是死</a:t>
            </a:r>
            <a:r>
              <a:rPr lang="zh-CN" altLang="en-US" dirty="0" smtClean="0">
                <a:solidFill>
                  <a:schemeClr val="tx1"/>
                </a:solidFill>
              </a:rPr>
              <a:t>。但</a:t>
            </a:r>
            <a:r>
              <a:rPr lang="zh-CN" altLang="en-US" dirty="0">
                <a:solidFill>
                  <a:schemeClr val="tx1"/>
                </a:solidFill>
              </a:rPr>
              <a:t>现今，你们既从罪里得了释放，作了神的奴仆，就有成圣的果子，那结局就是永生。</a:t>
            </a:r>
          </a:p>
          <a:p>
            <a:r>
              <a:rPr lang="zh-CN" altLang="en-US" dirty="0" smtClean="0"/>
              <a:t>圣灵感动我们认罪，不容忍罪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3723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诗篇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90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14  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求 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你 使 我 们 早 早 饱 得 你 的 慈 爱 ， 好 叫 我 们 一 生 一 世 欢 呼 喜 乐 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。求 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你 照 着 你 使 我 们 受 苦 的 日 子 ， 和 我 们 遭 难 的 年 岁 ， 叫 我 们 喜 乐 。</a:t>
            </a:r>
            <a:endParaRPr lang="en-US" altLang="zh-TW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雅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22</a:t>
            </a: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/>
                </a:solidFill>
              </a:rPr>
              <a:t>「</a:t>
            </a:r>
            <a:r>
              <a:rPr lang="zh-TW" altLang="en-US" dirty="0">
                <a:solidFill>
                  <a:schemeClr val="tx1"/>
                </a:solidFill>
              </a:rPr>
              <a:t>你們要行道，不要單 單聽道</a:t>
            </a:r>
            <a:r>
              <a:rPr lang="zh-TW" altLang="en-US" dirty="0" smtClean="0">
                <a:solidFill>
                  <a:schemeClr val="tx1"/>
                </a:solidFill>
              </a:rPr>
              <a:t>」</a:t>
            </a:r>
            <a:endParaRPr lang="en-US" altLang="zh-TW" dirty="0"/>
          </a:p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罗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15:17-18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  <a:defRPr/>
            </a:pPr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所以论到神的事，我在基督耶稣里有可夸的</a:t>
            </a:r>
            <a:r>
              <a:rPr lang="zh-CN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。除了</a:t>
            </a:r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基督借我做的那些事，我什么都不敢提，只提他借我言语作为，用神迹奇事的能力，并圣灵的能力，使外邦人顺服。</a:t>
            </a:r>
          </a:p>
          <a:p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74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何等恩典 - 讚美之泉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7" y="19380"/>
            <a:ext cx="9138443" cy="6853310"/>
          </a:xfrm>
        </p:spPr>
      </p:pic>
    </p:spTree>
    <p:extLst>
      <p:ext uri="{BB962C8B-B14F-4D97-AF65-F5344CB8AC3E}">
        <p14:creationId xmlns:p14="http://schemas.microsoft.com/office/powerpoint/2010/main" val="35738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成圣的拦阻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天天活在矛盾</a:t>
            </a:r>
            <a:r>
              <a:rPr lang="zh-CN" altLang="en-US" sz="3600" dirty="0" smtClean="0"/>
              <a:t>里</a:t>
            </a:r>
            <a:endParaRPr lang="en-US" altLang="zh-CN" sz="3600" dirty="0" smtClean="0"/>
          </a:p>
          <a:p>
            <a:pPr marL="0" indent="0">
              <a:buNone/>
            </a:pPr>
            <a:r>
              <a:rPr lang="zh-TW" altLang="en-US" sz="2800" dirty="0"/>
              <a:t>（羅</a:t>
            </a:r>
            <a:r>
              <a:rPr lang="en-US" altLang="zh-TW" sz="2800" dirty="0"/>
              <a:t>7</a:t>
            </a:r>
            <a:r>
              <a:rPr lang="zh-TW" altLang="en-US" sz="2800" dirty="0" smtClean="0"/>
              <a:t>：</a:t>
            </a:r>
            <a:r>
              <a:rPr lang="en-US" altLang="zh-TW" sz="2800" dirty="0" smtClean="0"/>
              <a:t>21</a:t>
            </a:r>
            <a:r>
              <a:rPr lang="zh-TW" altLang="en-US" sz="2800" dirty="0" smtClean="0"/>
              <a:t>）</a:t>
            </a:r>
            <a:r>
              <a:rPr lang="zh-TW" altLang="en-US" sz="3200" dirty="0" smtClean="0">
                <a:solidFill>
                  <a:schemeClr val="tx1"/>
                </a:solidFill>
              </a:rPr>
              <a:t>我</a:t>
            </a:r>
            <a:r>
              <a:rPr lang="zh-TW" altLang="en-US" sz="3200" dirty="0">
                <a:solidFill>
                  <a:schemeClr val="tx1"/>
                </a:solidFill>
              </a:rPr>
              <a:t>觉得有个律，就是我愿意为善的时候，便有恶与我同在。</a:t>
            </a:r>
          </a:p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因为按着我里面的</a:t>
            </a:r>
            <a:r>
              <a:rPr lang="zh-TW" altLang="en-US" sz="3200" dirty="0" smtClean="0">
                <a:solidFill>
                  <a:schemeClr val="tx1"/>
                </a:solidFill>
              </a:rPr>
              <a:t>意思</a:t>
            </a:r>
            <a:r>
              <a:rPr lang="zh-CN" altLang="en-US" sz="3200" dirty="0" smtClean="0">
                <a:solidFill>
                  <a:schemeClr val="tx1"/>
                </a:solidFill>
              </a:rPr>
              <a:t>，</a:t>
            </a:r>
            <a:r>
              <a:rPr lang="zh-TW" altLang="en-US" sz="3200" dirty="0" smtClean="0">
                <a:solidFill>
                  <a:schemeClr val="tx1"/>
                </a:solidFill>
              </a:rPr>
              <a:t>我</a:t>
            </a:r>
            <a:r>
              <a:rPr lang="zh-TW" altLang="en-US" sz="3200" dirty="0">
                <a:solidFill>
                  <a:schemeClr val="tx1"/>
                </a:solidFill>
              </a:rPr>
              <a:t>是喜欢神的律；</a:t>
            </a:r>
          </a:p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但我觉得肢体中另有个律和我心中的律交战，把我掳去，叫我附从那肢体中犯罪的律。</a:t>
            </a:r>
          </a:p>
          <a:p>
            <a:endParaRPr lang="en-US" altLang="zh-CN" sz="2400" dirty="0" smtClean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82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成圣的拦阻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zh-CN" altLang="en-US" sz="3600" dirty="0" smtClean="0"/>
              <a:t>肉体的拦阻</a:t>
            </a:r>
            <a:endParaRPr lang="en-US" altLang="zh-CN" sz="3600" dirty="0" smtClean="0"/>
          </a:p>
          <a:p>
            <a:pPr algn="l"/>
            <a:r>
              <a:rPr lang="zh-TW" altLang="en-US" sz="3600" dirty="0"/>
              <a:t>（羅</a:t>
            </a:r>
            <a:r>
              <a:rPr lang="en-US" altLang="zh-TW" sz="3600" dirty="0"/>
              <a:t>7</a:t>
            </a:r>
            <a:r>
              <a:rPr lang="zh-TW" altLang="en-US" sz="3600" dirty="0"/>
              <a:t>：</a:t>
            </a:r>
            <a:r>
              <a:rPr lang="en-US" altLang="zh-TW" sz="3600" dirty="0"/>
              <a:t>18</a:t>
            </a:r>
            <a:r>
              <a:rPr lang="zh-TW" altLang="en-US" sz="3600" dirty="0"/>
              <a:t>） </a:t>
            </a:r>
            <a:r>
              <a:rPr lang="zh-TW" altLang="en-US" sz="3600" dirty="0" smtClean="0">
                <a:solidFill>
                  <a:schemeClr val="tx1"/>
                </a:solidFill>
              </a:rPr>
              <a:t>「</a:t>
            </a:r>
            <a:r>
              <a:rPr lang="zh-TW" altLang="en-US" sz="3600" dirty="0">
                <a:solidFill>
                  <a:schemeClr val="tx1"/>
                </a:solidFill>
              </a:rPr>
              <a:t>立 志為善由得我，只是行出來由不得我</a:t>
            </a:r>
            <a:r>
              <a:rPr lang="zh-TW" altLang="en-US" sz="3600" dirty="0" smtClean="0">
                <a:solidFill>
                  <a:schemeClr val="tx1"/>
                </a:solidFill>
              </a:rPr>
              <a:t>」</a:t>
            </a:r>
            <a:r>
              <a:rPr lang="zh-TW" altLang="en-US" sz="3600" dirty="0">
                <a:solidFill>
                  <a:schemeClr val="tx1"/>
                </a:solidFill>
              </a:rPr>
              <a:t> 「</a:t>
            </a:r>
            <a:r>
              <a:rPr lang="zh-TW" altLang="en-US" sz="3600" dirty="0" smtClean="0">
                <a:solidFill>
                  <a:schemeClr val="tx1"/>
                </a:solidFill>
              </a:rPr>
              <a:t>故此</a:t>
            </a:r>
            <a:r>
              <a:rPr lang="zh-TW" altLang="en-US" sz="3600" dirty="0">
                <a:solidFill>
                  <a:schemeClr val="tx1"/>
                </a:solidFill>
              </a:rPr>
              <a:t>，我所愿意的善，我反不做；我所不愿意的恶，我倒去做</a:t>
            </a:r>
            <a:r>
              <a:rPr lang="zh-TW" altLang="en-US" sz="3600" dirty="0" smtClean="0">
                <a:solidFill>
                  <a:schemeClr val="tx1"/>
                </a:solidFill>
              </a:rPr>
              <a:t>。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zh-TW" altLang="en-US" sz="3600" dirty="0" smtClean="0">
                <a:solidFill>
                  <a:schemeClr val="tx1"/>
                </a:solidFill>
              </a:rPr>
              <a:t>」</a:t>
            </a:r>
            <a:r>
              <a:rPr lang="zh-TW" altLang="en-US" sz="3600" dirty="0">
                <a:solidFill>
                  <a:schemeClr val="tx1"/>
                </a:solidFill>
              </a:rPr>
              <a:t> 「</a:t>
            </a:r>
            <a:r>
              <a:rPr lang="zh-TW" altLang="en-US" sz="3600" dirty="0" smtClean="0">
                <a:solidFill>
                  <a:schemeClr val="tx1"/>
                </a:solidFill>
              </a:rPr>
              <a:t>我</a:t>
            </a:r>
            <a:r>
              <a:rPr lang="zh-TW" altLang="en-US" sz="3600" dirty="0">
                <a:solidFill>
                  <a:schemeClr val="tx1"/>
                </a:solidFill>
              </a:rPr>
              <a:t>真是苦啊</a:t>
            </a:r>
            <a:r>
              <a:rPr lang="zh-TW" altLang="en-US" sz="3600" dirty="0" smtClean="0">
                <a:solidFill>
                  <a:schemeClr val="tx1"/>
                </a:solidFill>
              </a:rPr>
              <a:t>！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zh-TW" altLang="en-US" sz="3600" dirty="0" smtClean="0">
                <a:solidFill>
                  <a:schemeClr val="tx1"/>
                </a:solidFill>
              </a:rPr>
              <a:t>」</a:t>
            </a:r>
            <a:endParaRPr lang="zh-TW" altLang="en-US" sz="3600" b="1" dirty="0">
              <a:solidFill>
                <a:schemeClr val="tx1"/>
              </a:solidFill>
            </a:endParaRPr>
          </a:p>
          <a:p>
            <a:pPr algn="l"/>
            <a:endParaRPr lang="zh-TW" altLang="en-US" sz="3600" dirty="0"/>
          </a:p>
          <a:p>
            <a:pPr algn="l"/>
            <a:endParaRPr lang="en-US" altLang="zh-CN" sz="3600" dirty="0" smtClean="0"/>
          </a:p>
        </p:txBody>
      </p:sp>
    </p:spTree>
    <p:extLst>
      <p:ext uri="{BB962C8B-B14F-4D97-AF65-F5344CB8AC3E}">
        <p14:creationId xmlns:p14="http://schemas.microsoft.com/office/powerpoint/2010/main" val="23579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成圣的拦阻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zh-CN" altLang="en-US" sz="3200" dirty="0" smtClean="0">
                <a:latin typeface="微软雅黑" panose="020B0503020204020204" pitchFamily="34" charset="-122"/>
              </a:rPr>
              <a:t>顺从罪</a:t>
            </a:r>
            <a:endParaRPr lang="en-US" altLang="zh-CN" sz="3200" dirty="0" smtClean="0">
              <a:latin typeface="微软雅黑" panose="020B0503020204020204" pitchFamily="34" charset="-122"/>
            </a:endParaRPr>
          </a:p>
          <a:p>
            <a:pPr algn="l"/>
            <a:r>
              <a:rPr lang="zh-TW" altLang="en-US" sz="3200" dirty="0"/>
              <a:t>（雅</a:t>
            </a:r>
            <a:r>
              <a:rPr lang="en-US" altLang="zh-TW" sz="3200" dirty="0"/>
              <a:t>4</a:t>
            </a:r>
            <a:r>
              <a:rPr lang="zh-TW" altLang="en-US" sz="3200" dirty="0"/>
              <a:t>：</a:t>
            </a:r>
            <a:r>
              <a:rPr lang="en-US" altLang="zh-TW" sz="3200" dirty="0"/>
              <a:t>17</a:t>
            </a:r>
            <a:r>
              <a:rPr lang="zh-TW" altLang="en-US" sz="3200" dirty="0" smtClean="0"/>
              <a:t>）</a:t>
            </a:r>
            <a:r>
              <a:rPr lang="zh-TW" altLang="en-US" sz="3200" dirty="0" smtClean="0">
                <a:solidFill>
                  <a:schemeClr val="tx1"/>
                </a:solidFill>
              </a:rPr>
              <a:t>「</a:t>
            </a:r>
            <a:r>
              <a:rPr lang="zh-TW" altLang="en-US" sz="3200" dirty="0">
                <a:solidFill>
                  <a:schemeClr val="tx1"/>
                </a:solidFill>
              </a:rPr>
              <a:t>人 若知道行善，卻不去行，這就是他的罪了</a:t>
            </a:r>
            <a:r>
              <a:rPr lang="zh-TW" altLang="en-US" sz="3200" dirty="0" smtClean="0">
                <a:solidFill>
                  <a:schemeClr val="tx1"/>
                </a:solidFill>
              </a:rPr>
              <a:t>」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3200" dirty="0" smtClean="0"/>
              <a:t>（</a:t>
            </a:r>
            <a:r>
              <a:rPr lang="zh-CN" altLang="en-US" sz="3200" dirty="0"/>
              <a:t>罗</a:t>
            </a:r>
            <a:r>
              <a:rPr lang="en-US" altLang="zh-TW" sz="3200" dirty="0" smtClean="0"/>
              <a:t>8:6</a:t>
            </a:r>
            <a:r>
              <a:rPr lang="en-US" altLang="zh-CN" sz="3200" dirty="0" smtClean="0"/>
              <a:t>-8</a:t>
            </a:r>
            <a:r>
              <a:rPr lang="zh-CN" altLang="en-US" sz="3200" dirty="0" smtClean="0"/>
              <a:t>）</a:t>
            </a:r>
            <a:r>
              <a:rPr lang="zh-TW" altLang="en-US" sz="3200" dirty="0"/>
              <a:t> </a:t>
            </a:r>
            <a:r>
              <a:rPr lang="zh-TW" altLang="en-US" sz="3200" dirty="0">
                <a:solidFill>
                  <a:schemeClr val="tx1"/>
                </a:solidFill>
              </a:rPr>
              <a:t>體貼肉體的，就是死；體貼聖靈的，乃是生命、平安</a:t>
            </a:r>
            <a:r>
              <a:rPr lang="zh-TW" altLang="en-US" sz="3200" dirty="0" smtClean="0">
                <a:solidFill>
                  <a:schemeClr val="tx1"/>
                </a:solidFill>
              </a:rPr>
              <a:t>。原</a:t>
            </a:r>
            <a:r>
              <a:rPr lang="zh-TW" altLang="en-US" sz="3200" dirty="0">
                <a:solidFill>
                  <a:schemeClr val="tx1"/>
                </a:solidFill>
              </a:rPr>
              <a:t>來體貼肉體的，就是與　神為仇；因為不服　神的律法，也是不能服</a:t>
            </a:r>
            <a:r>
              <a:rPr lang="zh-TW" altLang="en-US" sz="3200" dirty="0" smtClean="0">
                <a:solidFill>
                  <a:schemeClr val="tx1"/>
                </a:solidFill>
              </a:rPr>
              <a:t>，而且</a:t>
            </a:r>
            <a:r>
              <a:rPr lang="zh-TW" altLang="en-US" sz="3200" dirty="0">
                <a:solidFill>
                  <a:schemeClr val="tx1"/>
                </a:solidFill>
              </a:rPr>
              <a:t>屬肉體的人不能得　神的喜歡。</a:t>
            </a:r>
            <a:br>
              <a:rPr lang="zh-TW" altLang="en-US" sz="3200" dirty="0">
                <a:solidFill>
                  <a:schemeClr val="tx1"/>
                </a:solidFill>
              </a:rPr>
            </a:br>
            <a:endParaRPr lang="zh-CN" altLang="en-US" sz="3200" dirty="0">
              <a:solidFill>
                <a:schemeClr val="tx1"/>
              </a:solidFill>
            </a:endParaRPr>
          </a:p>
          <a:p>
            <a:pPr algn="l"/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356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成圣的拦阻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9099" y="1323702"/>
            <a:ext cx="8292045" cy="5458009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(</a:t>
            </a:r>
            <a:r>
              <a:rPr lang="zh-CN" altLang="en-US" sz="2400" dirty="0" smtClean="0"/>
              <a:t>罗</a:t>
            </a:r>
            <a:r>
              <a:rPr lang="en-US" altLang="zh-CN" sz="2400" dirty="0" smtClean="0"/>
              <a:t>1:28)</a:t>
            </a:r>
            <a:r>
              <a:rPr lang="zh-TW" altLang="en-US" sz="2400" dirty="0" smtClean="0">
                <a:solidFill>
                  <a:schemeClr val="tx1"/>
                </a:solidFill>
              </a:rPr>
              <a:t>他</a:t>
            </a:r>
            <a:r>
              <a:rPr lang="zh-TW" altLang="en-US" sz="2400" dirty="0">
                <a:solidFill>
                  <a:schemeClr val="tx1"/>
                </a:solidFill>
              </a:rPr>
              <a:t>們既然故意不認識神，神就任憑他們存邪僻的心，行那些不合理的事</a:t>
            </a:r>
            <a:r>
              <a:rPr lang="zh-TW" altLang="en-US" sz="2400" dirty="0" smtClean="0">
                <a:solidFill>
                  <a:schemeClr val="tx1"/>
                </a:solidFill>
              </a:rPr>
              <a:t>；裝</a:t>
            </a:r>
            <a:r>
              <a:rPr lang="zh-TW" altLang="en-US" sz="2400" dirty="0">
                <a:solidFill>
                  <a:schemeClr val="tx1"/>
                </a:solidFill>
              </a:rPr>
              <a:t>滿了各樣不義、邪惡、貪婪、惡毒（或作：陰毒），滿心是嫉妒、兇殺、爭競、詭詐、毒恨</a:t>
            </a:r>
            <a:r>
              <a:rPr lang="zh-TW" altLang="en-US" sz="2400" dirty="0" smtClean="0">
                <a:solidFill>
                  <a:schemeClr val="tx1"/>
                </a:solidFill>
              </a:rPr>
              <a:t>；又是</a:t>
            </a:r>
            <a:r>
              <a:rPr lang="zh-TW" altLang="en-US" sz="2400" dirty="0">
                <a:solidFill>
                  <a:schemeClr val="tx1"/>
                </a:solidFill>
              </a:rPr>
              <a:t>讒毀的、背後說人的、怨恨神的（或作：被神所憎惡的）、侮慢人的、狂傲的、自誇的、捏造惡事的、違背父母的</a:t>
            </a:r>
            <a:r>
              <a:rPr lang="zh-TW" altLang="en-US" sz="2400" dirty="0" smtClean="0">
                <a:solidFill>
                  <a:schemeClr val="tx1"/>
                </a:solidFill>
              </a:rPr>
              <a:t>。無</a:t>
            </a:r>
            <a:r>
              <a:rPr lang="zh-TW" altLang="en-US" sz="2400" dirty="0">
                <a:solidFill>
                  <a:schemeClr val="tx1"/>
                </a:solidFill>
              </a:rPr>
              <a:t>知的，背約的，無親情的，不憐憫人的</a:t>
            </a:r>
            <a:r>
              <a:rPr lang="zh-TW" altLang="en-US" sz="2400" dirty="0" smtClean="0">
                <a:solidFill>
                  <a:schemeClr val="tx1"/>
                </a:solidFill>
              </a:rPr>
              <a:t>。他</a:t>
            </a:r>
            <a:r>
              <a:rPr lang="zh-TW" altLang="en-US" sz="2400" dirty="0">
                <a:solidFill>
                  <a:schemeClr val="tx1"/>
                </a:solidFill>
              </a:rPr>
              <a:t>們雖知道神判定行這樣事的人是當死的，然而他們不但自己去行，還喜歡別人去行</a:t>
            </a:r>
            <a:r>
              <a:rPr lang="zh-TW" altLang="en-US" sz="2400" dirty="0" smtClean="0">
                <a:solidFill>
                  <a:schemeClr val="tx1"/>
                </a:solidFill>
              </a:rPr>
              <a:t>。</a:t>
            </a:r>
            <a:endParaRPr lang="en-US" altLang="zh-CN" sz="2400" b="1" dirty="0" smtClean="0"/>
          </a:p>
          <a:p>
            <a:r>
              <a:rPr lang="zh-CN" altLang="en-US" sz="2400" dirty="0" smtClean="0"/>
              <a:t>（赛</a:t>
            </a:r>
            <a:r>
              <a:rPr lang="en-US" altLang="zh-CN" sz="2400" dirty="0" smtClean="0"/>
              <a:t>59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2</a:t>
            </a:r>
            <a:r>
              <a:rPr lang="zh-CN" altLang="en-US" sz="2400" dirty="0" smtClean="0"/>
              <a:t>）</a:t>
            </a:r>
            <a:r>
              <a:rPr lang="zh-TW" altLang="en-US" sz="2400" dirty="0" smtClean="0">
                <a:solidFill>
                  <a:schemeClr val="tx1"/>
                </a:solidFill>
              </a:rPr>
              <a:t>但</a:t>
            </a:r>
            <a:r>
              <a:rPr lang="zh-TW" altLang="en-US" sz="2400" dirty="0">
                <a:solidFill>
                  <a:schemeClr val="tx1"/>
                </a:solidFill>
              </a:rPr>
              <a:t>你們的罪孽使你們與神隔絕；你們的罪惡使他掩面不聽你們</a:t>
            </a:r>
            <a:r>
              <a:rPr lang="zh-TW" altLang="en-US" sz="2400" dirty="0" smtClean="0">
                <a:solidFill>
                  <a:schemeClr val="tx1"/>
                </a:solidFill>
              </a:rPr>
              <a:t>。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101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神的公义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zh-CN" altLang="en-US" sz="2800" dirty="0" smtClean="0"/>
              <a:t>（罗</a:t>
            </a:r>
            <a:r>
              <a:rPr lang="en-US" altLang="zh-CN" sz="2800" dirty="0" smtClean="0"/>
              <a:t>2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6</a:t>
            </a:r>
            <a:r>
              <a:rPr lang="zh-CN" altLang="en-US" sz="2800" dirty="0" smtClean="0"/>
              <a:t>）</a:t>
            </a:r>
            <a:r>
              <a:rPr lang="zh-CN" altLang="en-US" sz="2800" dirty="0" smtClean="0">
                <a:solidFill>
                  <a:schemeClr val="tx1"/>
                </a:solidFill>
              </a:rPr>
              <a:t>他 </a:t>
            </a:r>
            <a:r>
              <a:rPr lang="zh-CN" altLang="en-US" sz="2800" dirty="0">
                <a:solidFill>
                  <a:schemeClr val="tx1"/>
                </a:solidFill>
              </a:rPr>
              <a:t>必 照 各 人 的 行 为 报 应 各 人 </a:t>
            </a:r>
            <a:r>
              <a:rPr lang="zh-CN" altLang="en-US" sz="2800" dirty="0" smtClean="0">
                <a:solidFill>
                  <a:schemeClr val="tx1"/>
                </a:solidFill>
              </a:rPr>
              <a:t>。凡 </a:t>
            </a:r>
            <a:r>
              <a:rPr lang="zh-CN" altLang="en-US" sz="2800" dirty="0">
                <a:solidFill>
                  <a:schemeClr val="tx1"/>
                </a:solidFill>
              </a:rPr>
              <a:t>恒 心 行 善 寻 求 荣 耀 尊 贵 ， 和 不 能 朽 坏 之 福 的 ， 就 以 永 生 报 应 他 们 </a:t>
            </a:r>
            <a:r>
              <a:rPr lang="zh-CN" altLang="en-US" sz="2800" dirty="0" smtClean="0">
                <a:solidFill>
                  <a:schemeClr val="tx1"/>
                </a:solidFill>
              </a:rPr>
              <a:t>。惟 </a:t>
            </a:r>
            <a:r>
              <a:rPr lang="zh-CN" altLang="en-US" sz="2800" dirty="0">
                <a:solidFill>
                  <a:schemeClr val="tx1"/>
                </a:solidFill>
              </a:rPr>
              <a:t>有 结 党 不 顺 从 真 理 ， 反 顺 从 不 义 的 ， 就 以 忿 怒 恼 恨 报 应 他 们 </a:t>
            </a:r>
            <a:r>
              <a:rPr lang="zh-CN" altLang="en-US" sz="2800" dirty="0" smtClean="0">
                <a:solidFill>
                  <a:schemeClr val="tx1"/>
                </a:solidFill>
              </a:rPr>
              <a:t>。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800" dirty="0"/>
              <a:t>（罗</a:t>
            </a:r>
            <a:r>
              <a:rPr lang="en-US" altLang="zh-CN" sz="2800" dirty="0"/>
              <a:t>7</a:t>
            </a:r>
            <a:r>
              <a:rPr lang="zh-CN" altLang="en-US" sz="2800" dirty="0"/>
              <a:t>：</a:t>
            </a:r>
            <a:r>
              <a:rPr lang="en-US" altLang="zh-CN" sz="2800" dirty="0"/>
              <a:t>24</a:t>
            </a:r>
            <a:r>
              <a:rPr lang="zh-CN" altLang="en-US" sz="2800" dirty="0"/>
              <a:t>）</a:t>
            </a:r>
            <a:r>
              <a:rPr lang="zh-TW" altLang="en-US" sz="2800" dirty="0">
                <a:solidFill>
                  <a:schemeClr val="tx1"/>
                </a:solidFill>
              </a:rPr>
              <a:t>我真是苦啊！谁能救我脱离这取死的身体呢</a:t>
            </a:r>
            <a:r>
              <a:rPr lang="zh-TW" altLang="en-US" sz="2800" dirty="0" smtClean="0">
                <a:solidFill>
                  <a:schemeClr val="tx1"/>
                </a:solidFill>
              </a:rPr>
              <a:t>？</a:t>
            </a:r>
            <a:endParaRPr lang="zh-CN" altLang="en-US" sz="2800" dirty="0">
              <a:solidFill>
                <a:schemeClr val="tx1"/>
              </a:solidFill>
            </a:endParaRPr>
          </a:p>
          <a:p>
            <a:pPr algn="l"/>
            <a:endParaRPr lang="zh-CN" altLang="en-US" sz="2800" dirty="0">
              <a:solidFill>
                <a:schemeClr val="tx1"/>
              </a:solidFill>
            </a:endParaRPr>
          </a:p>
          <a:p>
            <a:pPr algn="l"/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7730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742"/>
  <p:tag name="MH_LIBRARY" val="GRAPHIC"/>
  <p:tag name="MH_TYPE" val="Other"/>
  <p:tag name="MH_ORDER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922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922"/>
  <p:tag name="MH_LIBRARY" val="GRAPHIC"/>
  <p:tag name="MH_TYPE" val="PageTitle"/>
  <p:tag name="MH_ORDER" val="Page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922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922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922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"/>
  <p:tag name="MH" val="20170225164236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PageTitle"/>
  <p:tag name="MH_ORDER" val="Page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742"/>
  <p:tag name="MH_LIBRARY" val="GRAPHIC"/>
  <p:tag name="MH_TYPE" val="Other"/>
  <p:tag name="MH_ORDER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SubTitle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SubTitle"/>
  <p:tag name="MH_ORDER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SubTitle"/>
  <p:tag name="MH_ORDER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742"/>
  <p:tag name="MH_LIBRARY" val="GRAPHIC"/>
  <p:tag name="MH_TYPE" val="Other"/>
  <p:tag name="MH_ORDER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SubTitle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4236"/>
  <p:tag name="MH_LIBRARY" val="GRAPHIC"/>
  <p:tag name="MH_TYPE" val="Other"/>
  <p:tag name="MH_ORDER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742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742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225163922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922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922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5163922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A000120140530A99PPBG">
  <a:themeElements>
    <a:clrScheme name="kso_RED5">
      <a:dk1>
        <a:srgbClr val="494B4D"/>
      </a:dk1>
      <a:lt1>
        <a:srgbClr val="FFFFFF"/>
      </a:lt1>
      <a:dk2>
        <a:srgbClr val="3D3F41"/>
      </a:dk2>
      <a:lt2>
        <a:srgbClr val="FFFFFF"/>
      </a:lt2>
      <a:accent1>
        <a:srgbClr val="8B4F6B"/>
      </a:accent1>
      <a:accent2>
        <a:srgbClr val="89442F"/>
      </a:accent2>
      <a:accent3>
        <a:srgbClr val="E38279"/>
      </a:accent3>
      <a:accent4>
        <a:srgbClr val="9686BF"/>
      </a:accent4>
      <a:accent5>
        <a:srgbClr val="4FA0AB"/>
      </a:accent5>
      <a:accent6>
        <a:srgbClr val="9FBE3C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A000120151104A11PPBG</Template>
  <TotalTime>0</TotalTime>
  <Pages>0</Pages>
  <Words>2316</Words>
  <Characters>0</Characters>
  <Application>Microsoft Office PowerPoint</Application>
  <DocSecurity>0</DocSecurity>
  <PresentationFormat>全屏显示(4:3)</PresentationFormat>
  <Lines>0</Lines>
  <Paragraphs>171</Paragraphs>
  <Slides>41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8" baseType="lpstr">
      <vt:lpstr>宋体</vt:lpstr>
      <vt:lpstr>微软雅黑</vt:lpstr>
      <vt:lpstr>幼圆</vt:lpstr>
      <vt:lpstr>Arial</vt:lpstr>
      <vt:lpstr>Calibri</vt:lpstr>
      <vt:lpstr>Wingdings</vt:lpstr>
      <vt:lpstr>A000120140530A99PPBG</vt:lpstr>
      <vt:lpstr> 过去现在和将来</vt:lpstr>
      <vt:lpstr>罪的过去</vt:lpstr>
      <vt:lpstr>PowerPoint 演示文稿</vt:lpstr>
      <vt:lpstr>PowerPoint 演示文稿</vt:lpstr>
      <vt:lpstr>成圣的拦阻</vt:lpstr>
      <vt:lpstr>成圣的拦阻</vt:lpstr>
      <vt:lpstr>成圣的拦阻</vt:lpstr>
      <vt:lpstr>成圣的拦阻</vt:lpstr>
      <vt:lpstr>神的公义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委身教会</vt:lpstr>
      <vt:lpstr>PowerPoint 演示文稿</vt:lpstr>
      <vt:lpstr>PowerPoint 演示文稿</vt:lpstr>
      <vt:lpstr>委身教会</vt:lpstr>
      <vt:lpstr>委身教会</vt:lpstr>
      <vt:lpstr>PowerPoint 演示文稿</vt:lpstr>
      <vt:lpstr>PowerPoint 演示文稿</vt:lpstr>
      <vt:lpstr>PowerPoint 演示文稿</vt:lpstr>
      <vt:lpstr>PowerPoint 演示文稿</vt:lpstr>
      <vt:lpstr>委身之因</vt:lpstr>
      <vt:lpstr>当治之罪：</vt:lpstr>
      <vt:lpstr>当练之功：</vt:lpstr>
      <vt:lpstr>当尽之才：</vt:lpstr>
      <vt:lpstr>当享之恩</vt:lpstr>
      <vt:lpstr>PowerPoint 演示文稿</vt:lpstr>
      <vt:lpstr>PowerPoint 演示文稿</vt:lpstr>
      <vt:lpstr>共享荣耀</vt:lpstr>
      <vt:lpstr>共享荣耀</vt:lpstr>
      <vt:lpstr>切望-称义的生活是耐心等待荣耀的生活</vt:lpstr>
      <vt:lpstr>PowerPoint 演示文稿</vt:lpstr>
      <vt:lpstr>祈求-称义的生活是倚靠圣灵代求的生活</vt:lpstr>
      <vt:lpstr>效法-称义的生活是全心效法耶稣的生活</vt:lpstr>
      <vt:lpstr>确信-称义的生活是确信神爱我们的生活。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2017-02-23T19:32:40Z</dcterms:created>
  <dcterms:modified xsi:type="dcterms:W3CDTF">2017-05-05T06:19:01Z</dcterms:modified>
  <cp:contentStatus/>
</cp:coreProperties>
</file>