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1"/>
  </p:sldMasterIdLst>
  <p:sldIdLst>
    <p:sldId id="256" r:id="rId2"/>
    <p:sldId id="266" r:id="rId3"/>
    <p:sldId id="279" r:id="rId4"/>
    <p:sldId id="280" r:id="rId5"/>
    <p:sldId id="295" r:id="rId6"/>
    <p:sldId id="273" r:id="rId7"/>
    <p:sldId id="281" r:id="rId8"/>
    <p:sldId id="274" r:id="rId9"/>
    <p:sldId id="268" r:id="rId10"/>
    <p:sldId id="258" r:id="rId11"/>
    <p:sldId id="265" r:id="rId12"/>
    <p:sldId id="269" r:id="rId13"/>
    <p:sldId id="296" r:id="rId14"/>
    <p:sldId id="257" r:id="rId15"/>
    <p:sldId id="282" r:id="rId16"/>
    <p:sldId id="277" r:id="rId17"/>
    <p:sldId id="283" r:id="rId18"/>
    <p:sldId id="267" r:id="rId19"/>
    <p:sldId id="259" r:id="rId20"/>
    <p:sldId id="260" r:id="rId21"/>
    <p:sldId id="284" r:id="rId22"/>
    <p:sldId id="286" r:id="rId23"/>
    <p:sldId id="288" r:id="rId24"/>
    <p:sldId id="292" r:id="rId25"/>
    <p:sldId id="293" r:id="rId26"/>
    <p:sldId id="294" r:id="rId27"/>
    <p:sldId id="262" r:id="rId28"/>
    <p:sldId id="261" r:id="rId29"/>
    <p:sldId id="276" r:id="rId30"/>
    <p:sldId id="270" r:id="rId31"/>
    <p:sldId id="275" r:id="rId32"/>
    <p:sldId id="271" r:id="rId33"/>
    <p:sldId id="263" r:id="rId34"/>
    <p:sldId id="264" r:id="rId35"/>
    <p:sldId id="278" r:id="rId36"/>
    <p:sldId id="287" r:id="rId37"/>
    <p:sldId id="285" r:id="rId38"/>
  </p:sldIdLst>
  <p:sldSz cx="12192000" cy="6858000"/>
  <p:notesSz cx="6858000" cy="9144000"/>
  <p:defaultTextStyle>
    <a:defPPr>
      <a:defRPr lang="zh-CN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4/29/2017</a:t>
            </a:fld>
            <a:endParaRPr 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1941863" y="4979702"/>
            <a:ext cx="8569529" cy="46721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6499AA"/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 smtClean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120571" y="3018971"/>
            <a:ext cx="6212115" cy="1051291"/>
          </a:xfrm>
        </p:spPr>
        <p:txBody>
          <a:bodyPr>
            <a:noAutofit/>
          </a:bodyPr>
          <a:lstStyle>
            <a:lvl1pPr algn="ctr">
              <a:defRPr sz="3200" baseline="0">
                <a:solidFill>
                  <a:srgbClr val="733C30"/>
                </a:solidFill>
                <a:effectLst/>
                <a:latin typeface="+mj-lt"/>
              </a:defRPr>
            </a:lvl1pPr>
          </a:lstStyle>
          <a:p>
            <a:r>
              <a:rPr lang="zh-CN" altLang="en-US" dirty="0" smtClean="0"/>
              <a:t>单击此处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添加您的标题文字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6307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967">
          <p15:clr>
            <a:srgbClr val="FBAE40"/>
          </p15:clr>
        </p15:guide>
        <p15:guide id="0" orient="horz" pos="2160">
          <p15:clr>
            <a:srgbClr val="FBAE40"/>
          </p15:clr>
        </p15:guide>
        <p15:guide id="3" pos="662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4/29/2017</a:t>
            </a:fld>
            <a:endParaRPr 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8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9808433" y="870858"/>
            <a:ext cx="1182511" cy="509451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119011" y="870857"/>
            <a:ext cx="8387846" cy="509451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4/29/2017</a:t>
            </a:fld>
            <a:endParaRPr 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9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4/29/2017</a:t>
            </a:fld>
            <a:endParaRPr 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8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4"/>
            <a:ext cx="12171022" cy="6845395"/>
          </a:xfrm>
          <a:prstGeom prst="rect">
            <a:avLst/>
          </a:prstGeom>
        </p:spPr>
      </p:pic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4194629" y="4223657"/>
            <a:ext cx="3788228" cy="64361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733C30"/>
                </a:solidFill>
                <a:effectLst/>
              </a:defRPr>
            </a:lvl1pPr>
          </a:lstStyle>
          <a:p>
            <a:r>
              <a:rPr lang="zh-CN" altLang="en-US" dirty="0" smtClean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201886" y="5377810"/>
            <a:ext cx="3788227" cy="46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6499A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4/29/2017</a:t>
            </a:fld>
            <a:endParaRPr 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551713" y="827314"/>
            <a:ext cx="1407886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9600" smtClean="0">
                <a:solidFill>
                  <a:srgbClr val="733C30"/>
                </a:solidFill>
                <a:latin typeface="Algerian" panose="04020705040A02060702" pitchFamily="82" charset="0"/>
                <a:ea typeface="微软雅黑" panose="020B0503020204020204" pitchFamily="34" charset="-122"/>
              </a:rPr>
              <a:t>A</a:t>
            </a:r>
            <a:endParaRPr lang="zh-CN" altLang="en-US" sz="9600" dirty="0" smtClean="0">
              <a:solidFill>
                <a:srgbClr val="733C30"/>
              </a:solidFill>
              <a:latin typeface="Algerian" panose="04020705040A02060702" pitchFamily="8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9379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974271" y="1698171"/>
            <a:ext cx="5080000" cy="428171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6093783" y="1698171"/>
            <a:ext cx="5094116" cy="428171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4/29/2017</a:t>
            </a:fld>
            <a:endParaRPr lang="en-US" dirty="0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0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96647" y="659340"/>
            <a:ext cx="9312101" cy="71702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6647" y="150699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996647" y="2330904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3141" y="1506992"/>
            <a:ext cx="5060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293141" y="2330904"/>
            <a:ext cx="5060659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4/29/2017</a:t>
            </a:fld>
            <a:endParaRPr lang="en-US" dirty="0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4/29/2017</a:t>
            </a:fld>
            <a:endParaRPr lang="en-US" dirty="0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5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4/29/2017</a:t>
            </a:fld>
            <a:endParaRPr lang="en-US" dirty="0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5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0" y="870857"/>
            <a:ext cx="3932237" cy="12627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5487989" y="1063630"/>
            <a:ext cx="617220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1144590" y="21336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4/29/2017</a:t>
            </a:fld>
            <a:endParaRPr lang="en-US" dirty="0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71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2" y="812800"/>
            <a:ext cx="3932237" cy="1244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1246192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4/29/2017</a:t>
            </a:fld>
            <a:endParaRPr lang="en-US" dirty="0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74271" y="809898"/>
            <a:ext cx="10225117" cy="699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4/29/2017</a:t>
            </a:fld>
            <a:endParaRPr 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974272" y="1673722"/>
            <a:ext cx="10225117" cy="4320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124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rgbClr val="733C30"/>
          </a:solidFill>
          <a:effectLst/>
          <a:latin typeface="+mj-ea"/>
          <a:ea typeface="+mj-ea"/>
          <a:cs typeface="+mj-cs"/>
        </a:defRPr>
      </a:lvl1pPr>
    </p:titleStyle>
    <p:bodyStyle>
      <a:lvl1pPr marL="267891" indent="-267891" algn="l" defTabSz="685800" rtl="0" eaLnBrk="1" latinLnBrk="0" hangingPunct="1">
        <a:lnSpc>
          <a:spcPct val="110000"/>
        </a:lnSpc>
        <a:spcBef>
          <a:spcPts val="135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"/>
        <a:defRPr sz="3200" kern="1200" baseline="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267891" indent="-267891" algn="l" defTabSz="685800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2400" kern="1200" baseline="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基督徒的生活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忍耐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66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罗</a:t>
            </a:r>
            <a:r>
              <a:rPr lang="en-US" altLang="zh-CN" dirty="0" smtClean="0"/>
              <a:t>5</a:t>
            </a:r>
            <a:r>
              <a:rPr lang="zh-CN" altLang="en-US" dirty="0" smtClean="0"/>
              <a:t>：</a:t>
            </a:r>
            <a:r>
              <a:rPr lang="en-US" altLang="zh-CN" dirty="0" smtClean="0"/>
              <a:t>3-5</a:t>
            </a:r>
            <a:br>
              <a:rPr lang="en-US" altLang="zh-CN" dirty="0" smtClean="0"/>
            </a:br>
            <a:r>
              <a:rPr lang="zh-CN" altLang="en-US" dirty="0" smtClean="0"/>
              <a:t>不但</a:t>
            </a:r>
            <a:r>
              <a:rPr lang="zh-CN" altLang="en-US" dirty="0"/>
              <a:t>如此，就是在患难中也是欢欢喜喜的；因为知道患难生忍耐</a:t>
            </a:r>
            <a:r>
              <a:rPr lang="zh-CN" altLang="en-US" dirty="0" smtClean="0"/>
              <a:t>，忍耐</a:t>
            </a:r>
            <a:r>
              <a:rPr lang="zh-CN" altLang="en-US" dirty="0"/>
              <a:t>生老练，老练生盼望</a:t>
            </a:r>
            <a:r>
              <a:rPr lang="zh-CN" altLang="en-US" dirty="0" smtClean="0"/>
              <a:t>；盼望</a:t>
            </a:r>
            <a:r>
              <a:rPr lang="zh-CN" altLang="en-US" dirty="0"/>
              <a:t>不至于羞耻，因为所赐给我们的圣灵将神的爱浇灌在我们心里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/>
              <a:t>我们与人的关系</a:t>
            </a:r>
            <a:endParaRPr lang="en-US" altLang="zh-CN" dirty="0"/>
          </a:p>
          <a:p>
            <a:r>
              <a:rPr lang="zh-CN" altLang="en-US" dirty="0"/>
              <a:t>我们在世界</a:t>
            </a:r>
            <a:r>
              <a:rPr lang="zh-CN" altLang="en-US" dirty="0" smtClean="0"/>
              <a:t>的</a:t>
            </a:r>
            <a:r>
              <a:rPr lang="zh-CN" altLang="en-US" dirty="0"/>
              <a:t>作为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03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彼后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</a:t>
            </a:r>
            <a:r>
              <a:rPr lang="en-US" altLang="zh-CN" dirty="0" smtClean="0"/>
              <a:t>5-8</a:t>
            </a:r>
            <a:br>
              <a:rPr lang="en-US" altLang="zh-CN" dirty="0" smtClean="0"/>
            </a:br>
            <a:r>
              <a:rPr lang="zh-CN" altLang="en-US" dirty="0" smtClean="0"/>
              <a:t>正因</a:t>
            </a:r>
            <a:r>
              <a:rPr lang="zh-CN" altLang="en-US" dirty="0"/>
              <a:t>这缘故，你们要分外的殷勤；有了信心，又要加上德行；有了德行，又要加上知识</a:t>
            </a:r>
            <a:r>
              <a:rPr lang="zh-CN" altLang="en-US" dirty="0" smtClean="0"/>
              <a:t>；有了</a:t>
            </a:r>
            <a:r>
              <a:rPr lang="zh-CN" altLang="en-US" dirty="0"/>
              <a:t>知识，又要加上节制；有了节制，又要加上忍耐；有了忍耐，又要加上虔敬</a:t>
            </a:r>
            <a:r>
              <a:rPr lang="zh-CN" altLang="en-US" dirty="0" smtClean="0"/>
              <a:t>；有了</a:t>
            </a:r>
            <a:r>
              <a:rPr lang="zh-CN" altLang="en-US" dirty="0"/>
              <a:t>虔敬，又要加上爱弟兄的心；有了爱弟兄的心，又要加上爱众人的心</a:t>
            </a:r>
            <a:r>
              <a:rPr lang="zh-CN" altLang="en-US" dirty="0" smtClean="0"/>
              <a:t>；你们</a:t>
            </a:r>
            <a:r>
              <a:rPr lang="zh-CN" altLang="en-US" dirty="0"/>
              <a:t>若充充足足的有这几样，就必使你们在认识我们的主耶稣基督上不至于闲懒不结果子了。</a:t>
            </a:r>
          </a:p>
        </p:txBody>
      </p:sp>
    </p:spTree>
    <p:extLst>
      <p:ext uri="{BB962C8B-B14F-4D97-AF65-F5344CB8AC3E}">
        <p14:creationId xmlns:p14="http://schemas.microsoft.com/office/powerpoint/2010/main" val="284291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基督徒的生活样式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信心、德行、知识、节制、忍耐、虔敬、爱</a:t>
            </a:r>
            <a:endParaRPr lang="en-US" altLang="zh-CN" dirty="0"/>
          </a:p>
          <a:p>
            <a:r>
              <a:rPr lang="zh-CN" altLang="en-US" dirty="0" smtClean="0"/>
              <a:t>我们喜欢完美不喜欢问题</a:t>
            </a:r>
            <a:endParaRPr lang="en-US" altLang="zh-CN" dirty="0" smtClean="0"/>
          </a:p>
          <a:p>
            <a:r>
              <a:rPr lang="zh-CN" altLang="en-US" dirty="0" smtClean="0"/>
              <a:t>不耐烦</a:t>
            </a:r>
            <a:r>
              <a:rPr lang="en-US" altLang="zh-CN" dirty="0" smtClean="0"/>
              <a:t>-</a:t>
            </a:r>
            <a:r>
              <a:rPr lang="zh-CN" altLang="en-US" dirty="0" smtClean="0"/>
              <a:t>沮丧</a:t>
            </a:r>
            <a:r>
              <a:rPr lang="en-US" altLang="zh-CN" dirty="0" smtClean="0"/>
              <a:t>-</a:t>
            </a:r>
            <a:r>
              <a:rPr lang="zh-CN" altLang="en-US" dirty="0" smtClean="0"/>
              <a:t>失去信心</a:t>
            </a:r>
            <a:endParaRPr lang="en-US" altLang="zh-CN" dirty="0" smtClean="0"/>
          </a:p>
          <a:p>
            <a:r>
              <a:rPr lang="zh-CN" altLang="en-US" dirty="0"/>
              <a:t>急</a:t>
            </a:r>
            <a:r>
              <a:rPr lang="zh-CN" altLang="en-US" dirty="0" smtClean="0"/>
              <a:t>着从一个阶段跳到另一个阶段</a:t>
            </a:r>
            <a:endParaRPr lang="en-US" altLang="zh-CN" dirty="0" smtClean="0"/>
          </a:p>
          <a:p>
            <a:r>
              <a:rPr lang="zh-CN" altLang="en-US" dirty="0" smtClean="0"/>
              <a:t>得到的时间远不如等待时间长 学会等待和享受过程</a:t>
            </a:r>
            <a:endParaRPr lang="en-US" altLang="zh-CN" dirty="0" smtClean="0"/>
          </a:p>
          <a:p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05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忍耐是一种生命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39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otopia Full Movie Trailer Sloth Scene in HD｜疯狂动物城完整版树懒爆笑片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1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什么时候</a:t>
            </a:r>
            <a:r>
              <a:rPr lang="zh-TW" altLang="en-US" dirty="0"/>
              <a:t>需要忍耐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79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在什么样的时候需要忍耐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• </a:t>
            </a:r>
            <a:r>
              <a:rPr lang="zh-TW" altLang="en-US" dirty="0" smtClean="0"/>
              <a:t>在信心受试验时⋯ 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dirty="0" smtClean="0"/>
              <a:t>因为知道你们的信心经过试验就生忍耐。但忍耐也当成功⋯。（雅各布书：一</a:t>
            </a:r>
            <a:r>
              <a:rPr lang="en-US" altLang="zh-TW" dirty="0" smtClean="0"/>
              <a:t>3-4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zh-TW" altLang="en-US" dirty="0" smtClean="0"/>
              <a:t>在盼望中等候时⋯ 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dirty="0" smtClean="0"/>
              <a:t>不住的记念你们因信心所作的工夫，因爱心所受的劳苦，因盼望我们主耶稣基督所 存的忍耐⋯。（帖撒罗尼迦前书：一</a:t>
            </a:r>
            <a:r>
              <a:rPr lang="en-US" altLang="zh-TW" dirty="0" smtClean="0"/>
              <a:t>3</a:t>
            </a:r>
            <a:r>
              <a:rPr lang="zh-TW" altLang="en-US" dirty="0"/>
              <a:t>）</a:t>
            </a:r>
            <a:endParaRPr lang="en-US" altLang="zh-TW" dirty="0" smtClean="0"/>
          </a:p>
          <a:p>
            <a:r>
              <a:rPr lang="zh-TW" altLang="en-US" dirty="0" smtClean="0"/>
              <a:t>在指望中要喜乐，在患难中要忍耐，祷告要恒切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4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 smtClean="0"/>
              <a:t>在爱心渐冷淡时⋯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因不法的事增多，许多人的爱心渐渐冷淡了，惟有忍耐到底的，必然得救⋯。 （马太福音</a:t>
            </a:r>
            <a:r>
              <a:rPr lang="en-US" altLang="zh-TW" dirty="0" smtClean="0"/>
              <a:t>︰</a:t>
            </a:r>
            <a:r>
              <a:rPr lang="zh-TW" altLang="en-US" dirty="0"/>
              <a:t>二十四</a:t>
            </a:r>
            <a:r>
              <a:rPr lang="en-US" altLang="zh-TW" dirty="0"/>
              <a:t>12-13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zh-TW" altLang="en-US" dirty="0" smtClean="0"/>
              <a:t>在为义受苦难时⋯ 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dirty="0" smtClean="0"/>
              <a:t>你们若因行善受苦能忍耐，这在神看是可喜爱的⋯。（彼得前书：二</a:t>
            </a:r>
            <a:r>
              <a:rPr lang="en-US" altLang="zh-TW" dirty="0" smtClean="0"/>
              <a:t>19-20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zh-TW" altLang="en-US" dirty="0" smtClean="0"/>
              <a:t>在教训警戒人时⋯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无论得时不得时，总要专心并用百般的忍耐各样的教训责备人、警戒人、劝勉人。 （提摩太后书</a:t>
            </a:r>
            <a:r>
              <a:rPr lang="en-US" altLang="zh-TW" dirty="0" smtClean="0"/>
              <a:t>︰</a:t>
            </a:r>
            <a:r>
              <a:rPr lang="zh-TW" altLang="en-US" dirty="0"/>
              <a:t>四</a:t>
            </a:r>
            <a:r>
              <a:rPr lang="en-US" altLang="zh-TW" dirty="0"/>
              <a:t>2</a:t>
            </a:r>
            <a:r>
              <a:rPr lang="zh-TW" altLang="en-US" dirty="0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22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为什么要忍耐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 smtClean="0"/>
              <a:t>罗</a:t>
            </a:r>
            <a:r>
              <a:rPr lang="en-US" altLang="zh-CN" dirty="0" smtClean="0"/>
              <a:t>7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19</a:t>
            </a:r>
            <a:br>
              <a:rPr lang="en-US" altLang="zh-CN" dirty="0" smtClean="0"/>
            </a:br>
            <a:r>
              <a:rPr lang="zh-CN" altLang="en-US" dirty="0" smtClean="0"/>
              <a:t>因为</a:t>
            </a:r>
            <a:r>
              <a:rPr lang="zh-CN" altLang="en-US" dirty="0"/>
              <a:t>，立志为善由得我，只是行出来由不得我。故此，我所愿意的善，我反不做；我所不愿意的恶，我倒去做。若我去做所不愿意做的，就不是我做的，乃是住在我里头的罪做的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/>
              <a:t>我</a:t>
            </a:r>
            <a:r>
              <a:rPr lang="zh-CN" altLang="en-US" dirty="0" smtClean="0"/>
              <a:t>慢</a:t>
            </a:r>
            <a:endParaRPr lang="en-US" altLang="zh-CN" dirty="0" smtClean="0"/>
          </a:p>
          <a:p>
            <a:r>
              <a:rPr lang="zh-TW" altLang="en-US" dirty="0" smtClean="0"/>
              <a:t>你们各人要快快的听，慢慢的说，慢慢的动怒，因为人的怒气并不成就神的义⋯。 （雅各布书</a:t>
            </a:r>
            <a:r>
              <a:rPr lang="en-US" altLang="zh-TW" dirty="0" smtClean="0"/>
              <a:t>︰</a:t>
            </a:r>
            <a:r>
              <a:rPr lang="zh-TW" altLang="en-US" dirty="0"/>
              <a:t>一</a:t>
            </a:r>
            <a:r>
              <a:rPr lang="en-US" altLang="zh-TW" dirty="0"/>
              <a:t>19-20</a:t>
            </a:r>
            <a:r>
              <a:rPr lang="zh-TW" altLang="en-US" dirty="0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03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忍耐的效果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箴</a:t>
            </a:r>
            <a:r>
              <a:rPr lang="en-US" altLang="zh-CN" dirty="0"/>
              <a:t>16</a:t>
            </a:r>
            <a:r>
              <a:rPr lang="zh-CN" altLang="en-US" dirty="0"/>
              <a:t>：</a:t>
            </a:r>
            <a:r>
              <a:rPr lang="en-US" altLang="zh-CN" dirty="0"/>
              <a:t>32</a:t>
            </a:r>
            <a:r>
              <a:rPr lang="zh-CN" altLang="en-US" dirty="0" smtClean="0"/>
              <a:t>“</a:t>
            </a:r>
            <a:r>
              <a:rPr lang="zh-CN" altLang="en-US" dirty="0"/>
              <a:t>不轻易发怒的，胜过勇士；治服己心的，强如取城。</a:t>
            </a:r>
            <a:r>
              <a:rPr lang="zh-CN" altLang="en-US" dirty="0" smtClean="0"/>
              <a:t>”</a:t>
            </a:r>
            <a:endParaRPr lang="en-US" altLang="zh-CN" dirty="0" smtClean="0"/>
          </a:p>
          <a:p>
            <a:r>
              <a:rPr lang="zh-CN" altLang="en-US" dirty="0"/>
              <a:t>人有见识，就不轻易发怒</a:t>
            </a:r>
          </a:p>
        </p:txBody>
      </p:sp>
    </p:spTree>
    <p:extLst>
      <p:ext uri="{BB962C8B-B14F-4D97-AF65-F5344CB8AC3E}">
        <p14:creationId xmlns:p14="http://schemas.microsoft.com/office/powerpoint/2010/main" val="28822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学习忍耐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7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有忍耐的属灵生活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踏实的生活</a:t>
            </a:r>
            <a:endParaRPr lang="en-US" altLang="zh-CN" dirty="0" smtClean="0"/>
          </a:p>
          <a:p>
            <a:r>
              <a:rPr lang="zh-CN" altLang="en-US" dirty="0" smtClean="0"/>
              <a:t>踏实的来教会</a:t>
            </a:r>
            <a:endParaRPr lang="en-US" altLang="zh-CN" dirty="0" smtClean="0"/>
          </a:p>
          <a:p>
            <a:r>
              <a:rPr lang="zh-CN" altLang="en-US" dirty="0" smtClean="0"/>
              <a:t>踏实的服侍</a:t>
            </a:r>
            <a:endParaRPr lang="en-US" altLang="zh-CN" dirty="0" smtClean="0"/>
          </a:p>
          <a:p>
            <a:r>
              <a:rPr lang="zh-CN" altLang="en-US" dirty="0" smtClean="0"/>
              <a:t>踏实的侍奉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787" y="1482495"/>
            <a:ext cx="5139875" cy="3854906"/>
          </a:xfrm>
        </p:spPr>
      </p:pic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1502" y="1454424"/>
            <a:ext cx="5156196" cy="3867147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071" y="759335"/>
            <a:ext cx="8169729" cy="530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dirty="0" smtClean="0"/>
              <a:t>如果再遇到堵车，被朋友出卖，或被</a:t>
            </a:r>
            <a:r>
              <a:rPr lang="zh-TW" altLang="en-US" dirty="0"/>
              <a:t>嘲笑</a:t>
            </a:r>
            <a:r>
              <a:rPr lang="zh-TW" altLang="en-US" dirty="0" smtClean="0"/>
              <a:t>，</a:t>
            </a:r>
            <a:r>
              <a:rPr lang="zh-CN" altLang="en-US" dirty="0" smtClean="0"/>
              <a:t>被冤屈、被误解、被责骂、被斥责、被侮辱</a:t>
            </a:r>
            <a:r>
              <a:rPr lang="en-US" altLang="zh-CN" dirty="0" smtClean="0"/>
              <a:t>……</a:t>
            </a:r>
            <a:r>
              <a:rPr lang="zh-TW" altLang="en-US" dirty="0" smtClean="0"/>
              <a:t>缺乏耐心是自然反应，它带来压力、愤怒和失意。要赞美神</a:t>
            </a:r>
            <a:r>
              <a:rPr lang="en-US" altLang="zh-TW" dirty="0" smtClean="0"/>
              <a:t>——</a:t>
            </a:r>
            <a:r>
              <a:rPr lang="zh-TW" altLang="en-US" dirty="0" smtClean="0"/>
              <a:t>作为基督徒，我们不再受「自然反应」的捆绑，因为在基督里是新造的人（哥林多后书５：１７）。</a:t>
            </a:r>
            <a:endParaRPr lang="en-US" altLang="zh-TW" dirty="0" smtClean="0"/>
          </a:p>
          <a:p>
            <a:r>
              <a:rPr lang="zh-TW" altLang="en-US" dirty="0" smtClean="0"/>
              <a:t>我们有来自神的力量，以忍耐和对天父的权柄和旨意的完全信任去响应。「凡恒心行善，寻求荣耀、尊贵和不能朽坏之福的，就以永生报应他们」（罗马书２：７）。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04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有 人 强 逼 你 走 一 里 路 </a:t>
            </a:r>
            <a:r>
              <a:rPr lang="en-US" altLang="zh-CN" dirty="0"/>
              <a:t>,  </a:t>
            </a:r>
            <a:br>
              <a:rPr lang="en-US" altLang="zh-CN" dirty="0"/>
            </a:br>
            <a:r>
              <a:rPr lang="zh-CN" altLang="en-US" dirty="0"/>
              <a:t>你 就 同 他 走 二 里  </a:t>
            </a:r>
            <a:r>
              <a:rPr lang="en-US" altLang="zh-CN" dirty="0"/>
              <a:t>( </a:t>
            </a:r>
            <a:r>
              <a:rPr lang="zh-CN" altLang="en-US" dirty="0"/>
              <a:t>太 </a:t>
            </a:r>
            <a:r>
              <a:rPr lang="en-US" altLang="zh-CN" dirty="0"/>
              <a:t>5 : 41)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97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心 境 的 转 变 </a:t>
            </a:r>
            <a:endParaRPr lang="zh-CN" alt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97213" y="2142506"/>
            <a:ext cx="327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走 第 一 里 路 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02520" y="3130637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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是 被 迫 的</a:t>
            </a:r>
            <a:endParaRPr lang="zh-CN" altLang="en-US" sz="30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Wingdings 2" panose="05020102010507070707" pitchFamily="18" charset="2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986697" y="3132131"/>
            <a:ext cx="418873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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是 甘 心 的 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Wingdings 2" panose="05020102010507070707" pitchFamily="18" charset="2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986697" y="2142506"/>
            <a:ext cx="3154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走 第 二 里 路</a:t>
            </a:r>
            <a:r>
              <a:rPr lang="zh-CN" altLang="en-US" sz="3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6008924" y="3784594"/>
            <a:ext cx="42415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 把 苦 毒 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化 为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祝 福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400399" y="3644640"/>
            <a:ext cx="49594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sym typeface="Wingdings 2" panose="05020102010507070707" pitchFamily="18" charset="2"/>
              </a:rPr>
              <a:t> 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心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中 充 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满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苦 毒</a:t>
            </a:r>
          </a:p>
        </p:txBody>
      </p:sp>
    </p:spTree>
    <p:extLst>
      <p:ext uri="{BB962C8B-B14F-4D97-AF65-F5344CB8AC3E}">
        <p14:creationId xmlns:p14="http://schemas.microsoft.com/office/powerpoint/2010/main" val="37869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关 系 的 转 变 </a:t>
            </a:r>
            <a:endParaRPr lang="zh-CN" alt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8343" y="2123519"/>
            <a:ext cx="327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走 第 一 里 路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025925" y="2119969"/>
            <a:ext cx="32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走 第 二 里 路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768343" y="3257536"/>
            <a:ext cx="320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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是 面 对 仇 敌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Wingdings 2" panose="05020102010507070707" pitchFamily="18" charset="2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025925" y="3228250"/>
            <a:ext cx="52606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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是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朋 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友 的关系</a:t>
            </a:r>
            <a:endParaRPr lang="zh-CN" altLang="en-US" sz="8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Wingdings 2" panose="05020102010507070707" pitchFamily="18" charset="2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030570" y="3807688"/>
            <a:ext cx="6007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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是 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Symbol" panose="05050102010706020507" pitchFamily="18" charset="2"/>
              </a:rPr>
              <a:t>帮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Symbol" panose="05050102010706020507" pitchFamily="18" charset="2"/>
              </a:rPr>
              <a:t>助 者 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Symbol" panose="05050102010706020507" pitchFamily="18" charset="2"/>
              </a:rPr>
              <a:t>的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Symbol" panose="05050102010706020507" pitchFamily="18" charset="2"/>
              </a:rPr>
              <a:t>关 系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768343" y="3788139"/>
            <a:ext cx="42575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+mj-ea"/>
                <a:sym typeface="Wingdings 2" panose="05020102010507070707" pitchFamily="18" charset="2"/>
              </a:rPr>
              <a:t>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是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主 仆 的 关 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系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910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身 份 的 转 变 </a:t>
            </a:r>
            <a:endParaRPr lang="zh-CN" alt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585010" y="2384582"/>
            <a:ext cx="32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走 第 二 里 路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603774" y="2312914"/>
            <a:ext cx="32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走 第 一 里 路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603774" y="3698928"/>
            <a:ext cx="3927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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是被压迫的弱者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 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Wingdings 2" panose="05020102010507070707" pitchFamily="18" charset="2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585010" y="3698928"/>
            <a:ext cx="40877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 2" panose="05020102010507070707" pitchFamily="18" charset="2"/>
              <a:buChar char="¡"/>
            </a:pP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是有爱心的扶助者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Wingdings 2" panose="05020102010507070707" pitchFamily="18" charset="2"/>
              </a:rPr>
              <a:t> 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591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zh-CN" altLang="en-US" sz="2500" dirty="0" smtClean="0"/>
              <a:t>爱</a:t>
            </a:r>
            <a:r>
              <a:rPr lang="zh-CN" altLang="en-US" sz="2500" dirty="0"/>
              <a:t>是恒久忍耐，又有恩</a:t>
            </a:r>
            <a:r>
              <a:rPr lang="zh-CN" altLang="en-US" sz="2500" dirty="0" smtClean="0"/>
              <a:t>慈 </a:t>
            </a:r>
            <a:endParaRPr lang="zh-CN" altLang="en-US" sz="25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9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zh-CN" sz="4000" dirty="0">
                <a:solidFill>
                  <a:srgbClr val="444444"/>
                </a:solidFill>
                <a:latin typeface="+mj-ea"/>
                <a:ea typeface="+mj-ea"/>
              </a:rPr>
              <a:t>林前13：</a:t>
            </a:r>
            <a:r>
              <a:rPr lang="zh-CN" altLang="zh-CN" sz="4000" dirty="0" smtClean="0">
                <a:solidFill>
                  <a:srgbClr val="444444"/>
                </a:solidFill>
                <a:latin typeface="+mj-ea"/>
                <a:ea typeface="+mj-ea"/>
              </a:rPr>
              <a:t>4</a:t>
            </a:r>
            <a:r>
              <a:rPr lang="en-US" altLang="zh-CN" sz="4000" dirty="0" smtClean="0">
                <a:solidFill>
                  <a:srgbClr val="444444"/>
                </a:solidFill>
                <a:latin typeface="+mj-ea"/>
                <a:ea typeface="+mj-ea"/>
              </a:rPr>
              <a:t>-18</a:t>
            </a:r>
            <a:r>
              <a:rPr lang="zh-CN" altLang="zh-CN" sz="4000" dirty="0">
                <a:solidFill>
                  <a:srgbClr val="444444"/>
                </a:solidFill>
                <a:latin typeface="+mj-ea"/>
                <a:ea typeface="+mj-ea"/>
              </a:rPr>
              <a:t>  </a:t>
            </a:r>
            <a:r>
              <a:rPr lang="en-US" altLang="zh-CN" sz="4000" dirty="0" smtClean="0">
                <a:solidFill>
                  <a:srgbClr val="444444"/>
                </a:solidFill>
                <a:latin typeface="+mj-ea"/>
                <a:ea typeface="+mj-ea"/>
              </a:rPr>
              <a:t/>
            </a:r>
            <a:br>
              <a:rPr lang="en-US" altLang="zh-CN" sz="4000" dirty="0" smtClean="0">
                <a:solidFill>
                  <a:srgbClr val="444444"/>
                </a:solidFill>
                <a:latin typeface="+mj-ea"/>
                <a:ea typeface="+mj-ea"/>
              </a:rPr>
            </a:br>
            <a:r>
              <a:rPr lang="zh-TW" altLang="en-US" sz="4000" dirty="0" smtClean="0"/>
              <a:t>爱是恒久忍耐，又有恩慈；爱是不嫉妒；爱是不自夸，不张狂，不做害羞的事，不求自己的益处，不轻易发怒，不计算人的恶，不喜欢不义，只喜欢真理；凡事</a:t>
            </a:r>
            <a:r>
              <a:rPr lang="zh-TW" altLang="en-US" sz="4000" dirty="0"/>
              <a:t>包容，凡事相信，凡事盼望，凡事</a:t>
            </a:r>
            <a:r>
              <a:rPr lang="zh-TW" altLang="en-US" sz="4000" dirty="0" smtClean="0"/>
              <a:t>忍耐。爱是</a:t>
            </a:r>
            <a:r>
              <a:rPr lang="zh-TW" altLang="en-US" sz="4000" dirty="0"/>
              <a:t>永不止息。</a:t>
            </a:r>
          </a:p>
          <a:p>
            <a:endParaRPr lang="zh-CN" altLang="en-US" sz="4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473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忍耐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是生命 </a:t>
            </a:r>
            <a:endParaRPr lang="en-US" altLang="zh-CN" dirty="0" smtClean="0"/>
          </a:p>
          <a:p>
            <a:r>
              <a:rPr lang="zh-CN" altLang="en-US" dirty="0" smtClean="0"/>
              <a:t>恩慈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是主动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5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常常会让我们觉得没有办法忍耐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在不舒服的环境之下、巨大的压力下、或是在长久等候之时⋯。 </a:t>
            </a:r>
            <a:r>
              <a:rPr lang="en-US" altLang="zh-TW" dirty="0" smtClean="0"/>
              <a:t>- </a:t>
            </a:r>
            <a:r>
              <a:rPr lang="zh-TW" altLang="en-US" dirty="0" smtClean="0"/>
              <a:t>例如：噪音⋯乱糟糟的环境⋯交通阻塞⋯等</a:t>
            </a:r>
            <a:endParaRPr lang="en-US" altLang="zh-TW" dirty="0"/>
          </a:p>
          <a:p>
            <a:r>
              <a:rPr lang="zh-TW" altLang="en-US" dirty="0" smtClean="0"/>
              <a:t>当别人一再犯同样的过错时⋯。 </a:t>
            </a:r>
            <a:r>
              <a:rPr lang="en-US" altLang="zh-TW" dirty="0" smtClean="0"/>
              <a:t>- </a:t>
            </a:r>
            <a:r>
              <a:rPr lang="zh-TW" altLang="en-US" dirty="0" smtClean="0"/>
              <a:t>例如：笨拙的同事⋯屡屡犯错的小孩⋯不准时的人⋯等。 </a:t>
            </a:r>
            <a:endParaRPr lang="en-US" altLang="zh-TW" dirty="0" smtClean="0"/>
          </a:p>
          <a:p>
            <a:r>
              <a:rPr lang="en-US" altLang="zh-TW" dirty="0" smtClean="0"/>
              <a:t> </a:t>
            </a:r>
            <a:r>
              <a:rPr lang="zh-TW" altLang="en-US" dirty="0" smtClean="0"/>
              <a:t>被别人挑衅、攻击时，被别人误解、冤枉时，或是长期被人处以不公平的待遇时⋯。 </a:t>
            </a:r>
            <a:r>
              <a:rPr lang="en-US" altLang="zh-TW" dirty="0" smtClean="0"/>
              <a:t>- </a:t>
            </a:r>
            <a:r>
              <a:rPr lang="zh-TW" altLang="en-US" dirty="0" smtClean="0"/>
              <a:t>例如：唠叨的上司⋯啰唆的家人⋯恶意攻击我们的人⋯等。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61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5400" dirty="0" smtClean="0"/>
              <a:t>哪有什么岁月</a:t>
            </a:r>
            <a:r>
              <a:rPr lang="zh-CN" altLang="en-US" sz="5400" dirty="0"/>
              <a:t>静好 </a:t>
            </a:r>
            <a:endParaRPr lang="en-US" altLang="zh-CN" sz="5400" dirty="0" smtClean="0"/>
          </a:p>
          <a:p>
            <a:r>
              <a:rPr lang="zh-CN" altLang="en-US" sz="5400" dirty="0" smtClean="0"/>
              <a:t>那是</a:t>
            </a:r>
            <a:r>
              <a:rPr lang="zh-CN" altLang="en-US" sz="5400" dirty="0"/>
              <a:t>有人在替你负重前行</a:t>
            </a:r>
          </a:p>
        </p:txBody>
      </p:sp>
    </p:spTree>
    <p:extLst>
      <p:ext uri="{BB962C8B-B14F-4D97-AF65-F5344CB8AC3E}">
        <p14:creationId xmlns:p14="http://schemas.microsoft.com/office/powerpoint/2010/main" val="131259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不断地再给别人多一次的机会</a:t>
            </a:r>
            <a:endParaRPr lang="en-US" altLang="zh-CN" dirty="0" smtClean="0"/>
          </a:p>
          <a:p>
            <a:r>
              <a:rPr lang="zh-CN" altLang="en-US" dirty="0"/>
              <a:t>不建立</a:t>
            </a:r>
            <a:r>
              <a:rPr lang="zh-CN" altLang="en-US" dirty="0" smtClean="0"/>
              <a:t>自己的自夸，不为自己的好处出发考虑</a:t>
            </a:r>
            <a:endParaRPr lang="en-US" altLang="zh-CN" dirty="0" smtClean="0"/>
          </a:p>
          <a:p>
            <a:r>
              <a:rPr lang="zh-TW" altLang="en-US" dirty="0" smtClean="0"/>
              <a:t>是爱</a:t>
            </a:r>
            <a:r>
              <a:rPr lang="zh-CN" altLang="en-US" dirty="0" smtClean="0"/>
              <a:t>，</a:t>
            </a:r>
            <a:r>
              <a:rPr lang="zh-TW" altLang="en-US" dirty="0" smtClean="0"/>
              <a:t>是</a:t>
            </a:r>
            <a:r>
              <a:rPr lang="zh-CN" altLang="en-US" dirty="0"/>
              <a:t>永远</a:t>
            </a:r>
            <a:r>
              <a:rPr lang="zh-TW" altLang="en-US" dirty="0" smtClean="0"/>
              <a:t>有时间，不怕麻烦，尊重他的感受。保护每一个人的尊严。</a:t>
            </a:r>
            <a:endParaRPr lang="en-US" altLang="zh-TW" dirty="0" smtClean="0"/>
          </a:p>
          <a:p>
            <a:r>
              <a:rPr lang="zh-CN" altLang="en-US" dirty="0" smtClean="0"/>
              <a:t>巴提麦 </a:t>
            </a:r>
            <a:r>
              <a:rPr lang="zh-TW" altLang="en-US" dirty="0" smtClean="0"/>
              <a:t>耶稣</a:t>
            </a:r>
            <a:r>
              <a:rPr lang="zh-TW" altLang="en-US" dirty="0"/>
              <a:t>说：要我为你做什么？瞎子说：拉波尼（就是夫子），我要能看见。</a:t>
            </a:r>
            <a:endParaRPr lang="zh-CN" altLang="en-US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61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有没有对神真 正的认识，</a:t>
            </a:r>
            <a:r>
              <a:rPr lang="zh-CN" altLang="en-US" dirty="0" smtClean="0"/>
              <a:t>有没有真正悔改？</a:t>
            </a: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            对</a:t>
            </a:r>
            <a:r>
              <a:rPr lang="zh-CN" altLang="en-US" dirty="0"/>
              <a:t>人是不是有 </a:t>
            </a:r>
            <a:r>
              <a:rPr lang="zh-CN" altLang="en-US" dirty="0" smtClean="0"/>
              <a:t>爱心</a:t>
            </a:r>
            <a:endParaRPr lang="en-US" altLang="zh-CN" dirty="0" smtClean="0"/>
          </a:p>
          <a:p>
            <a:r>
              <a:rPr lang="zh-CN" altLang="en-US" dirty="0"/>
              <a:t>约翰壹书</a:t>
            </a:r>
            <a:r>
              <a:rPr lang="zh-CN" altLang="en-US" dirty="0" smtClean="0"/>
              <a:t>四：七：</a:t>
            </a:r>
            <a:r>
              <a:rPr lang="zh-CN" altLang="en-US" dirty="0"/>
              <a:t>「亲爱的弟兄啊！我们应当彼此相爱；因为爱 是从神来的；凡有爱心的，都是由神而生，并且认识神。</a:t>
            </a:r>
            <a:r>
              <a:rPr lang="zh-CN" altLang="en-US" dirty="0" smtClean="0"/>
              <a:t>」</a:t>
            </a:r>
            <a:endParaRPr lang="en-US" altLang="zh-CN" dirty="0" smtClean="0"/>
          </a:p>
          <a:p>
            <a:r>
              <a:rPr lang="zh-CN" altLang="en-US" dirty="0" smtClean="0"/>
              <a:t>雅各布书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</a:t>
            </a:r>
            <a:r>
              <a:rPr lang="en-US" altLang="zh-CN" dirty="0" smtClean="0"/>
              <a:t>27</a:t>
            </a:r>
            <a:r>
              <a:rPr lang="zh-CN" altLang="en-US" dirty="0" smtClean="0"/>
              <a:t>「</a:t>
            </a:r>
            <a:r>
              <a:rPr lang="zh-CN" altLang="en-US" dirty="0"/>
              <a:t>在神我们的父面前，那清洁没有玷污的虔诚，就是看顾在患难 中的孤儿寡妇，并且保守自己不沾染世俗。」  </a:t>
            </a:r>
          </a:p>
        </p:txBody>
      </p:sp>
    </p:spTree>
    <p:extLst>
      <p:ext uri="{BB962C8B-B14F-4D97-AF65-F5344CB8AC3E}">
        <p14:creationId xmlns:p14="http://schemas.microsoft.com/office/powerpoint/2010/main" val="332472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神的爱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6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罗</a:t>
            </a:r>
            <a:r>
              <a:rPr lang="en-US" altLang="zh-CN" dirty="0" smtClean="0"/>
              <a:t>5</a:t>
            </a:r>
            <a:r>
              <a:rPr lang="zh-CN" altLang="en-US" dirty="0" smtClean="0"/>
              <a:t>：</a:t>
            </a:r>
            <a:r>
              <a:rPr lang="en-US" altLang="zh-CN" dirty="0" smtClean="0"/>
              <a:t>6-8</a:t>
            </a:r>
            <a:br>
              <a:rPr lang="en-US" altLang="zh-CN" dirty="0" smtClean="0"/>
            </a:br>
            <a:r>
              <a:rPr lang="zh-CN" altLang="en-US" dirty="0" smtClean="0"/>
              <a:t>因</a:t>
            </a:r>
            <a:r>
              <a:rPr lang="zh-CN" altLang="en-US" dirty="0"/>
              <a:t>我们还软弱的时候，基督就按所定的日期为罪人死。为义人死，是少有的；为仁人死，或者有敢做的。惟有基督在我们还作罪人的时候为我们死，神的爱就在此向我们显明了。</a:t>
            </a:r>
          </a:p>
        </p:txBody>
      </p:sp>
    </p:spTree>
    <p:extLst>
      <p:ext uri="{BB962C8B-B14F-4D97-AF65-F5344CB8AC3E}">
        <p14:creationId xmlns:p14="http://schemas.microsoft.com/office/powerpoint/2010/main" val="31912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哥</a:t>
            </a:r>
            <a:r>
              <a:rPr lang="zh-CN" altLang="en-US" dirty="0" smtClean="0"/>
              <a:t>林多后书</a:t>
            </a:r>
            <a:r>
              <a:rPr lang="en-US" altLang="zh-CN" dirty="0" smtClean="0"/>
              <a:t>4</a:t>
            </a:r>
            <a:r>
              <a:rPr lang="zh-CN" altLang="en-US" dirty="0" smtClean="0"/>
              <a:t>：</a:t>
            </a:r>
            <a:r>
              <a:rPr lang="en-US" altLang="zh-CN" dirty="0" smtClean="0"/>
              <a:t>6</a:t>
            </a:r>
            <a:br>
              <a:rPr lang="en-US" altLang="zh-CN" dirty="0" smtClean="0"/>
            </a:br>
            <a:r>
              <a:rPr lang="zh-TW" altLang="en-US" dirty="0" smtClean="0"/>
              <a:t>那吩咐光从黑暗里照出来的神，已经照在我们心里，叫我们得知神荣耀的光显在耶稣基督的面上。</a:t>
            </a:r>
            <a:endParaRPr lang="en-US" altLang="zh-TW" dirty="0" smtClean="0"/>
          </a:p>
          <a:p>
            <a:r>
              <a:rPr lang="zh-CN" altLang="en-US" dirty="0"/>
              <a:t>你能</a:t>
            </a:r>
            <a:r>
              <a:rPr lang="zh-CN" altLang="en-US" dirty="0" smtClean="0"/>
              <a:t>看到上帝的爱在耶稣的脸上</a:t>
            </a:r>
            <a:endParaRPr lang="en-US" altLang="zh-CN" dirty="0" smtClean="0"/>
          </a:p>
          <a:p>
            <a:r>
              <a:rPr lang="zh-CN" altLang="en-US" dirty="0" smtClean="0"/>
              <a:t>别人就能看到耶稣的爱在你的脸上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25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回应诗歌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7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《愛的真諦》 北京天使合唱團 （1 Corinthians 13-4-8） Tippi Degre ♫•-.•♥--♪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719" cy="6858000"/>
          </a:xfrm>
        </p:spPr>
      </p:pic>
    </p:spTree>
    <p:extLst>
      <p:ext uri="{BB962C8B-B14F-4D97-AF65-F5344CB8AC3E}">
        <p14:creationId xmlns:p14="http://schemas.microsoft.com/office/powerpoint/2010/main" val="17589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无法忍耐时，常会有什么样的表现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当我们无法忍耐时，情绪常会受影响，而致发怒、发泄、抱怨、逃避、无奈、放弃⋯。 </a:t>
            </a:r>
            <a:endParaRPr lang="en-US" altLang="zh-TW" dirty="0" smtClean="0"/>
          </a:p>
          <a:p>
            <a:r>
              <a:rPr lang="zh-TW" altLang="en-US" dirty="0" smtClean="0"/>
              <a:t>我们常会做出错误的行动、使我们周围的人受伤、或是无法完成我们需要完成的⋯。</a:t>
            </a:r>
            <a:endParaRPr lang="en-US" altLang="zh-TW" dirty="0" smtClean="0"/>
          </a:p>
          <a:p>
            <a:r>
              <a:rPr lang="zh-CN" altLang="en-US" dirty="0" smtClean="0"/>
              <a:t>最终死亡，或带来死亡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49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 smtClean="0"/>
              <a:t>忍耐是有盼望的，有了盼望才能学会忍耐</a:t>
            </a:r>
            <a:endParaRPr lang="en-US" altLang="zh-CN" dirty="0" smtClean="0"/>
          </a:p>
          <a:p>
            <a:r>
              <a:rPr lang="zh-CN" altLang="en-US" dirty="0" smtClean="0"/>
              <a:t>雅各布布书</a:t>
            </a:r>
            <a:r>
              <a:rPr lang="en-US" altLang="zh-CN" dirty="0" smtClean="0"/>
              <a:t>5:7-11</a:t>
            </a:r>
            <a:br>
              <a:rPr lang="en-US" altLang="zh-CN" dirty="0" smtClean="0"/>
            </a:br>
            <a:r>
              <a:rPr lang="zh-TW" altLang="en-US" dirty="0" smtClean="0"/>
              <a:t>弟兄们哪，你们要忍耐，直到主来。看哪，农夫忍耐等候地里宝贵的出产，直到得了秋雨春雨。你们也当忍耐，坚固你们的心；因为主来的日子近了。弟兄们，你们不要彼此埋怨，免得受审判。看哪，审判的主站在门前了。弟兄们，你们要把那先前奉主名说话的众先知当作能受苦能忍耐的榜样。那先前忍耐的人，我们称他们是有福的。你们听见过</a:t>
            </a:r>
            <a:r>
              <a:rPr lang="zh-CN" altLang="en-US" dirty="0" smtClean="0"/>
              <a:t>约伯</a:t>
            </a:r>
            <a:r>
              <a:rPr lang="zh-TW" altLang="en-US" dirty="0" smtClean="0"/>
              <a:t>的忍耐，也知道主给他的结局，明显主是满心怜悯，大有慈悲。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50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神的忍耐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神是一位公义的神，丰盛的慈爱，耐心等候人的悔改⋯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2900" dirty="0" smtClean="0"/>
              <a:t>祂有恩典、有怜悯、不轻易发怒，有丰盛的慈爱（出</a:t>
            </a:r>
            <a:r>
              <a:rPr lang="en-US" altLang="zh-CN" sz="2900" dirty="0" smtClean="0"/>
              <a:t>34</a:t>
            </a:r>
            <a:r>
              <a:rPr lang="zh-CN" altLang="en-US" sz="2900" dirty="0" smtClean="0"/>
              <a:t>：</a:t>
            </a:r>
            <a:r>
              <a:rPr lang="en-US" altLang="zh-TW" sz="2900" dirty="0" smtClean="0"/>
              <a:t>6</a:t>
            </a:r>
            <a:r>
              <a:rPr lang="zh-TW" altLang="en-US" sz="2900" dirty="0"/>
              <a:t>） </a:t>
            </a:r>
            <a:endParaRPr lang="en-US" altLang="zh-TW" sz="2900" dirty="0" smtClean="0"/>
          </a:p>
          <a:p>
            <a:r>
              <a:rPr lang="en-US" altLang="zh-TW" sz="2900" dirty="0" smtClean="0"/>
              <a:t> </a:t>
            </a:r>
            <a:r>
              <a:rPr lang="zh-TW" altLang="en-US" sz="2900" dirty="0" smtClean="0"/>
              <a:t>就是在挪亚豫备方舟，神容忍等候的时候（彼前</a:t>
            </a:r>
            <a:r>
              <a:rPr lang="en-US" altLang="zh-CN" sz="2900" dirty="0" smtClean="0"/>
              <a:t>3</a:t>
            </a:r>
            <a:r>
              <a:rPr lang="zh-CN" altLang="en-US" sz="2900" dirty="0" smtClean="0"/>
              <a:t>：</a:t>
            </a:r>
            <a:r>
              <a:rPr lang="en-US" altLang="zh-TW" sz="2900" dirty="0" smtClean="0"/>
              <a:t>20</a:t>
            </a:r>
            <a:r>
              <a:rPr lang="zh-TW" altLang="en-US" sz="2900" dirty="0"/>
              <a:t>） </a:t>
            </a:r>
            <a:endParaRPr lang="en-US" altLang="zh-TW" sz="2900" dirty="0" smtClean="0"/>
          </a:p>
          <a:p>
            <a:r>
              <a:rPr lang="zh-TW" altLang="en-US" sz="2900" dirty="0" smtClean="0"/>
              <a:t>主所应许的尚未成就，有人以为祂是耽延，其实不是耽延，乃是宽容你们，不愿有 一人沉沦，乃愿人人悔改（彼后</a:t>
            </a:r>
            <a:r>
              <a:rPr lang="en-US" altLang="zh-CN" sz="2900" dirty="0" smtClean="0"/>
              <a:t>3</a:t>
            </a:r>
            <a:r>
              <a:rPr lang="zh-CN" altLang="en-US" sz="2900" dirty="0" smtClean="0"/>
              <a:t>：</a:t>
            </a:r>
            <a:r>
              <a:rPr lang="en-US" altLang="zh-TW" sz="2900" dirty="0" smtClean="0"/>
              <a:t>9</a:t>
            </a:r>
            <a:r>
              <a:rPr lang="zh-TW" altLang="en-US" sz="2900" dirty="0"/>
              <a:t>） </a:t>
            </a:r>
            <a:endParaRPr lang="en-US" altLang="zh-TW" sz="2900" dirty="0" smtClean="0"/>
          </a:p>
          <a:p>
            <a:r>
              <a:rPr lang="zh-TW" altLang="en-US" sz="2900" dirty="0" smtClean="0"/>
              <a:t>保罗：我蒙了怜悯，是因耶稣基督要在我这罪魁身上显明祂一切的忍耐 </a:t>
            </a:r>
            <a:r>
              <a:rPr lang="zh-TW" altLang="en-US" sz="2900" dirty="0"/>
              <a:t>（提摩太</a:t>
            </a:r>
            <a:r>
              <a:rPr lang="zh-TW" altLang="en-US" sz="2900" dirty="0" smtClean="0"/>
              <a:t>前书</a:t>
            </a:r>
            <a:r>
              <a:rPr lang="en-US" altLang="zh-CN" sz="2900" dirty="0" smtClean="0"/>
              <a:t>1</a:t>
            </a:r>
            <a:r>
              <a:rPr lang="zh-CN" altLang="en-US" sz="2900" dirty="0" smtClean="0"/>
              <a:t>：</a:t>
            </a:r>
            <a:r>
              <a:rPr lang="en-US" altLang="zh-TW" sz="2900" dirty="0" smtClean="0"/>
              <a:t>16</a:t>
            </a:r>
            <a:r>
              <a:rPr lang="zh-TW" altLang="en-US" sz="2900" dirty="0"/>
              <a:t>） </a:t>
            </a:r>
            <a:endParaRPr lang="zh-CN" altLang="en-US" sz="2900" dirty="0"/>
          </a:p>
        </p:txBody>
      </p:sp>
    </p:spTree>
    <p:extLst>
      <p:ext uri="{BB962C8B-B14F-4D97-AF65-F5344CB8AC3E}">
        <p14:creationId xmlns:p14="http://schemas.microsoft.com/office/powerpoint/2010/main" val="3518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耶稣的耐心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面对人的不接纳、不悔改，一再拒绝祂时⋯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2800" dirty="0" smtClean="0"/>
              <a:t>那里的人不接待他⋯主阿，你要我们吩咐火从天上降下来烧灭他们⋯耶稣转身责备 两个门徒说⋯人子来不是要灭人的性命，是要救人的性命。（路加福音</a:t>
            </a:r>
            <a:r>
              <a:rPr lang="en-US" altLang="zh-CN" sz="2800" dirty="0" smtClean="0"/>
              <a:t>9</a:t>
            </a:r>
            <a:r>
              <a:rPr lang="zh-CN" altLang="en-US" sz="2800" dirty="0" smtClean="0"/>
              <a:t>：</a:t>
            </a:r>
            <a:r>
              <a:rPr lang="en-US" altLang="zh-TW" sz="2800" dirty="0" smtClean="0"/>
              <a:t>53-56</a:t>
            </a:r>
            <a:r>
              <a:rPr lang="zh-TW" altLang="en-US" sz="2800" dirty="0"/>
              <a:t>）</a:t>
            </a:r>
            <a:endParaRPr lang="en-US" altLang="zh-TW" sz="2800" dirty="0" smtClean="0"/>
          </a:p>
          <a:p>
            <a:r>
              <a:rPr lang="zh-TW" altLang="en-US" dirty="0" smtClean="0"/>
              <a:t>面对人的恶意，一再攻击或是迫害祂时⋯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2800" dirty="0" smtClean="0"/>
              <a:t>父阿，赦免他们，因为他们所作的，他们不晓得⋯。（路加福音</a:t>
            </a:r>
            <a:r>
              <a:rPr lang="en-US" altLang="zh-CN" sz="2800" dirty="0"/>
              <a:t>23</a:t>
            </a:r>
            <a:r>
              <a:rPr lang="zh-CN" altLang="en-US" sz="2800" dirty="0"/>
              <a:t>：</a:t>
            </a:r>
            <a:r>
              <a:rPr lang="en-US" altLang="zh-TW" sz="2800" dirty="0"/>
              <a:t>34</a:t>
            </a:r>
            <a:r>
              <a:rPr lang="zh-TW" altLang="en-US" sz="2800" dirty="0" smtClean="0"/>
              <a:t>）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5151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圣经怎么说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罗</a:t>
            </a:r>
            <a:r>
              <a:rPr lang="en-US" altLang="zh-CN" dirty="0" smtClean="0"/>
              <a:t>5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</a:t>
            </a:r>
            <a:br>
              <a:rPr lang="en-US" altLang="zh-CN" dirty="0" smtClean="0"/>
            </a:br>
            <a:r>
              <a:rPr lang="zh-CN" altLang="en-US" dirty="0" smtClean="0"/>
              <a:t>我们</a:t>
            </a:r>
            <a:r>
              <a:rPr lang="zh-CN" altLang="en-US" dirty="0"/>
              <a:t>既因信称义，就藉着我们的主耶稣基督得与神相和</a:t>
            </a:r>
            <a:r>
              <a:rPr lang="zh-CN" altLang="en-US" dirty="0" smtClean="0"/>
              <a:t>。我们</a:t>
            </a:r>
            <a:r>
              <a:rPr lang="zh-CN" altLang="en-US" dirty="0"/>
              <a:t>又藉着他，因信得进入现在所站的这恩典中，并且欢欢喜喜盼望神的荣耀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/>
              <a:t>我们与神</a:t>
            </a:r>
            <a:r>
              <a:rPr lang="zh-CN" altLang="en-US" dirty="0" smtClean="0"/>
              <a:t>的关系</a:t>
            </a:r>
            <a:endParaRPr lang="en-US" altLang="zh-CN" dirty="0" smtClean="0"/>
          </a:p>
          <a:p>
            <a:r>
              <a:rPr lang="zh-CN" altLang="en-US" dirty="0" smtClean="0"/>
              <a:t>我们的信仰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39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000120140530A99PPBG">
  <a:themeElements>
    <a:clrScheme name="自定义 673">
      <a:dk1>
        <a:srgbClr val="5F5F5F"/>
      </a:dk1>
      <a:lt1>
        <a:srgbClr val="FFFFFF"/>
      </a:lt1>
      <a:dk2>
        <a:srgbClr val="FFFFFF"/>
      </a:dk2>
      <a:lt2>
        <a:srgbClr val="5F5F5F"/>
      </a:lt2>
      <a:accent1>
        <a:srgbClr val="82493A"/>
      </a:accent1>
      <a:accent2>
        <a:srgbClr val="967A50"/>
      </a:accent2>
      <a:accent3>
        <a:srgbClr val="827D3E"/>
      </a:accent3>
      <a:accent4>
        <a:srgbClr val="63884E"/>
      </a:accent4>
      <a:accent5>
        <a:srgbClr val="429098"/>
      </a:accent5>
      <a:accent6>
        <a:srgbClr val="00B050"/>
      </a:accent6>
      <a:hlink>
        <a:srgbClr val="00B0F0"/>
      </a:hlink>
      <a:folHlink>
        <a:srgbClr val="AFB2B4"/>
      </a:folHlink>
    </a:clrScheme>
    <a:fontScheme name="自定义 2">
      <a:majorFont>
        <a:latin typeface="Baskerville Old Face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A000120150822A19KPBG</Template>
  <TotalTime>0</TotalTime>
  <Words>984</Words>
  <Application>Microsoft Office PowerPoint</Application>
  <PresentationFormat>宽屏</PresentationFormat>
  <Paragraphs>100</Paragraphs>
  <Slides>37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微软雅黑</vt:lpstr>
      <vt:lpstr>幼圆</vt:lpstr>
      <vt:lpstr>Algerian</vt:lpstr>
      <vt:lpstr>Arial</vt:lpstr>
      <vt:lpstr>Baskerville Old Face</vt:lpstr>
      <vt:lpstr>Calibri</vt:lpstr>
      <vt:lpstr>Symbol</vt:lpstr>
      <vt:lpstr>Wingdings</vt:lpstr>
      <vt:lpstr>Wingdings 2</vt:lpstr>
      <vt:lpstr>A000120140530A99PPBG</vt:lpstr>
      <vt:lpstr>忍耐</vt:lpstr>
      <vt:lpstr>学习忍耐</vt:lpstr>
      <vt:lpstr>常常会让我们觉得没有办法忍耐</vt:lpstr>
      <vt:lpstr>无法忍耐时，常会有什么样的表现</vt:lpstr>
      <vt:lpstr>PowerPoint 演示文稿</vt:lpstr>
      <vt:lpstr>神的忍耐</vt:lpstr>
      <vt:lpstr>神是一位公义的神，丰盛的慈爱，耐心等候人的悔改⋯</vt:lpstr>
      <vt:lpstr>耶稣的耐心</vt:lpstr>
      <vt:lpstr>圣经怎么说</vt:lpstr>
      <vt:lpstr>PowerPoint 演示文稿</vt:lpstr>
      <vt:lpstr>PowerPoint 演示文稿</vt:lpstr>
      <vt:lpstr>基督徒的生活样式</vt:lpstr>
      <vt:lpstr>PowerPoint 演示文稿</vt:lpstr>
      <vt:lpstr>PowerPoint 演示文稿</vt:lpstr>
      <vt:lpstr>什么时候需要忍耐</vt:lpstr>
      <vt:lpstr>在什么样的时候需要忍耐</vt:lpstr>
      <vt:lpstr>PowerPoint 演示文稿</vt:lpstr>
      <vt:lpstr>为什么要忍耐</vt:lpstr>
      <vt:lpstr>忍耐的效果</vt:lpstr>
      <vt:lpstr>有忍耐的属灵生活</vt:lpstr>
      <vt:lpstr>PowerPoint 演示文稿</vt:lpstr>
      <vt:lpstr>PowerPoint 演示文稿</vt:lpstr>
      <vt:lpstr>PowerPoint 演示文稿</vt:lpstr>
      <vt:lpstr>心 境 的 转 变 </vt:lpstr>
      <vt:lpstr>关 系 的 转 变 </vt:lpstr>
      <vt:lpstr>身 份 的 转 变 </vt:lpstr>
      <vt:lpstr>爱是恒久忍耐，又有恩慈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神的爱</vt:lpstr>
      <vt:lpstr>PowerPoint 演示文稿</vt:lpstr>
      <vt:lpstr>PowerPoint 演示文稿</vt:lpstr>
      <vt:lpstr>回应诗歌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2017-04-23T09:39:57Z</dcterms:created>
  <dcterms:modified xsi:type="dcterms:W3CDTF">2017-04-29T19:47:58Z</dcterms:modified>
  <cp:contentStatus>最终状态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