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sldIdLst>
    <p:sldId id="256" r:id="rId2"/>
    <p:sldId id="266" r:id="rId3"/>
    <p:sldId id="320" r:id="rId4"/>
    <p:sldId id="279" r:id="rId5"/>
    <p:sldId id="286" r:id="rId6"/>
    <p:sldId id="284" r:id="rId7"/>
    <p:sldId id="285" r:id="rId8"/>
    <p:sldId id="280" r:id="rId9"/>
    <p:sldId id="287" r:id="rId10"/>
    <p:sldId id="288" r:id="rId11"/>
    <p:sldId id="289" r:id="rId12"/>
    <p:sldId id="290" r:id="rId13"/>
    <p:sldId id="291" r:id="rId14"/>
    <p:sldId id="321" r:id="rId15"/>
    <p:sldId id="283" r:id="rId16"/>
    <p:sldId id="301" r:id="rId17"/>
    <p:sldId id="292" r:id="rId18"/>
    <p:sldId id="293" r:id="rId19"/>
    <p:sldId id="294" r:id="rId20"/>
    <p:sldId id="295" r:id="rId21"/>
    <p:sldId id="296" r:id="rId22"/>
    <p:sldId id="297" r:id="rId23"/>
    <p:sldId id="317" r:id="rId24"/>
    <p:sldId id="281" r:id="rId25"/>
    <p:sldId id="282" r:id="rId26"/>
    <p:sldId id="309" r:id="rId27"/>
    <p:sldId id="308" r:id="rId28"/>
    <p:sldId id="310" r:id="rId29"/>
    <p:sldId id="298" r:id="rId30"/>
    <p:sldId id="313" r:id="rId31"/>
    <p:sldId id="322" r:id="rId32"/>
    <p:sldId id="323" r:id="rId33"/>
    <p:sldId id="299" r:id="rId34"/>
    <p:sldId id="306" r:id="rId35"/>
    <p:sldId id="307" r:id="rId36"/>
    <p:sldId id="302" r:id="rId37"/>
  </p:sldIdLst>
  <p:sldSz cx="12192000" cy="6858000"/>
  <p:notesSz cx="6858000" cy="9144000"/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6/25/2017</a:t>
            </a:fld>
            <a:endParaRPr 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941863" y="4979702"/>
            <a:ext cx="8569529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6499AA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120571" y="3018971"/>
            <a:ext cx="6212115" cy="1051291"/>
          </a:xfrm>
        </p:spPr>
        <p:txBody>
          <a:bodyPr>
            <a:noAutofit/>
          </a:bodyPr>
          <a:lstStyle>
            <a:lvl1pPr algn="ctr">
              <a:defRPr sz="3200" baseline="0">
                <a:solidFill>
                  <a:srgbClr val="733C30"/>
                </a:solidFill>
                <a:effectLst/>
                <a:latin typeface="+mj-lt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4630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0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8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9808433" y="870858"/>
            <a:ext cx="1182511" cy="509451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119011" y="870857"/>
            <a:ext cx="8387846" cy="509451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6/25/2017</a:t>
            </a:fld>
            <a:endParaRPr 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8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4"/>
            <a:ext cx="12171022" cy="6845395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4194629" y="4223657"/>
            <a:ext cx="3788228" cy="64361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733C30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201886" y="5377810"/>
            <a:ext cx="3788227" cy="46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6499A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6/25/2017</a:t>
            </a:fld>
            <a:endParaRPr 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551713" y="827314"/>
            <a:ext cx="140788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600" smtClean="0">
                <a:solidFill>
                  <a:srgbClr val="733C30"/>
                </a:solidFill>
                <a:latin typeface="Algerian" panose="04020705040A02060702" pitchFamily="82" charset="0"/>
                <a:ea typeface="微软雅黑" panose="020B0503020204020204" pitchFamily="34" charset="-122"/>
              </a:rPr>
              <a:t>A</a:t>
            </a:r>
            <a:endParaRPr lang="zh-CN" altLang="en-US" sz="9600" dirty="0" smtClean="0">
              <a:solidFill>
                <a:srgbClr val="733C30"/>
              </a:solidFill>
              <a:latin typeface="Algerian" panose="04020705040A02060702" pitchFamily="8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9379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974271" y="1698171"/>
            <a:ext cx="5080000" cy="428171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093783" y="1698171"/>
            <a:ext cx="5094116" cy="428171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0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96647" y="659340"/>
            <a:ext cx="9312101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647" y="150699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996647" y="233090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141" y="1506992"/>
            <a:ext cx="5060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293141" y="2330904"/>
            <a:ext cx="5060659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6/25/2017</a:t>
            </a:fld>
            <a:endParaRPr lang="en-US" dirty="0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6/25/2017</a:t>
            </a:fld>
            <a:endParaRPr lang="en-US" dirty="0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5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6/25/2017</a:t>
            </a:fld>
            <a:endParaRPr lang="en-US" dirty="0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5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870857"/>
            <a:ext cx="3932237" cy="12627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0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7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812800"/>
            <a:ext cx="3932237" cy="1244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6/25/2017</a:t>
            </a:fld>
            <a:endParaRPr lang="en-US" dirty="0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3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74271" y="809898"/>
            <a:ext cx="10225117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6/25/2017</a:t>
            </a:fld>
            <a:endParaRPr 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974272" y="1673722"/>
            <a:ext cx="10225117" cy="432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124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733C30"/>
          </a:solidFill>
          <a:effectLst/>
          <a:latin typeface="+mj-ea"/>
          <a:ea typeface="+mj-ea"/>
          <a:cs typeface="+mj-cs"/>
        </a:defRPr>
      </a:lvl1pPr>
    </p:titleStyle>
    <p:bodyStyle>
      <a:lvl1pPr marL="267891" indent="-267891" algn="l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"/>
        <a:defRPr sz="3200" kern="1200" baseline="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67891" indent="-267891" algn="l" defTabSz="685800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2400" kern="1200" baseline="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bible.fhl.net/Bible2/cgic201/read201.cgi?ver=big5&amp;na=0&amp;chap=1110&amp;ft=0&amp;temp=68" TargetMode="External"/><Relationship Id="rId2" Type="http://schemas.openxmlformats.org/officeDocument/2006/relationships/hyperlink" Target="http://springbible.fhl.net/Bible2/cgic201/read201.cgi?ver=big5&amp;na=0&amp;chap=1101&amp;ft=0&amp;temp=6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bible.fhl.net/Bible2/cgic201/read201.cgi?ver=big5&amp;na=0&amp;chap=920&amp;ft=0&amp;temp=68" TargetMode="External"/><Relationship Id="rId2" Type="http://schemas.openxmlformats.org/officeDocument/2006/relationships/hyperlink" Target="http://springbible.fhl.net/Bible2/cgic201/read201.cgi?ver=big5&amp;na=0&amp;chap=83&amp;ft=0&amp;temp=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ringbible.fhl.net/Bible2/cgic201/read201.cgi?ver=big5&amp;na=0&amp;chap=1048&amp;ft=0&amp;temp=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bible.fhl.net/Bible2/cgic201/read201.cgi?ver=big5&amp;na=0&amp;chap=1099&amp;ft=0&amp;temp=68" TargetMode="External"/><Relationship Id="rId2" Type="http://schemas.openxmlformats.org/officeDocument/2006/relationships/hyperlink" Target="http://springbible.fhl.net/Bible2/cgic201/read201.cgi?ver=big5&amp;na=0&amp;chap=1057&amp;ft=0&amp;temp=6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ringbible.fhl.net/Bible2/cgic201/read201.cgi?ver=big5&amp;na=0&amp;chap=1101&amp;ft=0&amp;temp=68" TargetMode="External"/><Relationship Id="rId4" Type="http://schemas.openxmlformats.org/officeDocument/2006/relationships/hyperlink" Target="http://springbible.fhl.net/Bible2/cgic201/read201.cgi?ver=big5&amp;na=0&amp;chap=1132&amp;ft=0&amp;temp=6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bible.fhl.net/Bible2/cgic201/read201.cgi?ver=big5&amp;na=0&amp;chap=1084&amp;ft=0&amp;temp=68" TargetMode="External"/><Relationship Id="rId2" Type="http://schemas.openxmlformats.org/officeDocument/2006/relationships/hyperlink" Target="http://springbible.fhl.net/Bible2/cgic201/read201.cgi?ver=big5&amp;na=0&amp;chap=1075&amp;ft=0&amp;temp=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ringbible.fhl.net/Bible2/cgic201/read201.cgi?ver=big5&amp;na=0&amp;chap=1096&amp;ft=0&amp;temp=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bible.fhl.net/Bible2/cgic201/read201.cgi?ver=big5&amp;na=0&amp;chap=1110&amp;ft=0&amp;temp=68" TargetMode="External"/><Relationship Id="rId2" Type="http://schemas.openxmlformats.org/officeDocument/2006/relationships/hyperlink" Target="http://springbible.fhl.net/Bible2/cgic201/read201.cgi?ver=big5&amp;na=0&amp;chap=1101&amp;ft=0&amp;temp=6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pringbible.fhl.net/Bible2/cgic201/read201.cgi?ver=big5&amp;na=0&amp;chap=83&amp;ft=0&amp;temp=6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基督徒的生活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0569" y="2773165"/>
            <a:ext cx="6212115" cy="1051291"/>
          </a:xfrm>
        </p:spPr>
        <p:txBody>
          <a:bodyPr/>
          <a:lstStyle/>
          <a:p>
            <a:r>
              <a:rPr lang="zh-CN" altLang="en-US" dirty="0" smtClean="0"/>
              <a:t>恩慈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66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罗（</a:t>
            </a:r>
            <a:r>
              <a:rPr lang="en-US" altLang="zh-CN" dirty="0"/>
              <a:t> Romans </a:t>
            </a:r>
            <a:r>
              <a:rPr lang="zh-CN" altLang="en-US" dirty="0" smtClean="0"/>
              <a:t>）</a:t>
            </a:r>
            <a:r>
              <a:rPr lang="en-US" altLang="zh-CN" dirty="0" smtClean="0"/>
              <a:t>9:13-24   </a:t>
            </a:r>
            <a:r>
              <a:rPr lang="zh-CN" altLang="en-US" dirty="0" smtClean="0"/>
              <a:t>正如经上所记：雅各布布布是我所爱的；以扫是我所恶的。这样，我们可说什么呢？难道上帝有什么不公平吗？断乎没有！因他对摩西说：我要怜悯谁就怜悯谁，要恩待谁就恩待谁。据此看来，这不在乎那定意的，也不在乎那奔跑的，只在乎发怜悯的上帝。 </a:t>
            </a:r>
            <a:r>
              <a:rPr lang="en-US" altLang="zh-CN" dirty="0" smtClean="0"/>
              <a:t>...</a:t>
            </a:r>
            <a:r>
              <a:rPr lang="zh-CN" altLang="en-US" dirty="0"/>
              <a:t>如此看来，上帝要怜悯谁就怜悯谁，要叫谁刚硬就叫谁刚硬。这样，你必对我说：“他为什么还指责人呢？有谁抗拒他的旨意呢？” 你这个人哪，你是谁，竟敢向上帝强嘴呢？受造之物岂能对造他的说：“你为什么这样造我呢？ 窑匠难道没有权柄从一团泥里拿一块作成贵重的器皿，又拿一块作成卑贱的器皿吗？</a:t>
            </a:r>
            <a:r>
              <a:rPr lang="en-US" altLang="zh-CN" dirty="0"/>
              <a:t>...</a:t>
            </a:r>
            <a:r>
              <a:rPr lang="zh-CN" altLang="en-US" dirty="0"/>
              <a:t>这有什么不可呢？ </a:t>
            </a:r>
          </a:p>
        </p:txBody>
      </p:sp>
    </p:spTree>
    <p:extLst>
      <p:ext uri="{BB962C8B-B14F-4D97-AF65-F5344CB8AC3E}">
        <p14:creationId xmlns:p14="http://schemas.microsoft.com/office/powerpoint/2010/main" val="6206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zhsw.org/123/p/%E5%9C%A3%E7%BB%8F%E5%9B%BE%E7%89%87/%E5%9C%A3%E7%BB%8F%E5%9C%B0%E5%9B%BE/02%E5%8D%81%E4%BA%8C%E6%94%AF%E6%B4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12" y="968963"/>
            <a:ext cx="3755254" cy="50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Image result for 以色列 12 支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4323" r="3281" b="4360"/>
          <a:stretch/>
        </p:blipFill>
        <p:spPr bwMode="auto">
          <a:xfrm>
            <a:off x="974270" y="968963"/>
            <a:ext cx="6866349" cy="50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上帝最大的恩慈是耶稣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4272" y="1673722"/>
            <a:ext cx="10225117" cy="4664934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“</a:t>
            </a:r>
            <a:r>
              <a:rPr lang="zh-CN" altLang="en-US" sz="2400" dirty="0"/>
              <a:t>不是我们爱上帝，乃是上帝爱我们，差祂的儿子为我们的罪作了挽回祭，这就是爱了”（约</a:t>
            </a:r>
            <a:r>
              <a:rPr lang="zh-CN" altLang="en-US" sz="2400" dirty="0" smtClean="0"/>
              <a:t>壹</a:t>
            </a:r>
            <a:r>
              <a:rPr lang="en-US" altLang="zh-CN" sz="2400" dirty="0"/>
              <a:t>1 John4:10</a:t>
            </a:r>
            <a:r>
              <a:rPr lang="zh-CN" altLang="en-US" sz="2400" dirty="0"/>
              <a:t>）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r>
              <a:rPr lang="zh-CN" altLang="en-US" sz="2400" dirty="0" smtClean="0"/>
              <a:t>“</a:t>
            </a:r>
            <a:r>
              <a:rPr lang="zh-CN" altLang="en-US" sz="2400" dirty="0"/>
              <a:t>上帝爱世人，甚至将祂的独生子赐给他们，叫一切信祂的，不至灭亡，反得永生”（</a:t>
            </a:r>
            <a:r>
              <a:rPr lang="zh-CN" altLang="en-US" sz="2400" dirty="0" smtClean="0"/>
              <a:t>约</a:t>
            </a:r>
            <a:r>
              <a:rPr lang="en-US" altLang="zh-CN" sz="2400" dirty="0" smtClean="0"/>
              <a:t>John3:16</a:t>
            </a:r>
            <a:r>
              <a:rPr lang="zh-CN" altLang="en-US" sz="2400" dirty="0"/>
              <a:t>）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“</a:t>
            </a:r>
            <a:r>
              <a:rPr lang="zh-CN" altLang="en-US" sz="2400" dirty="0"/>
              <a:t>你看父赐给我们是何等的慈爱，使我们得称为上帝的儿女”（约</a:t>
            </a:r>
            <a:r>
              <a:rPr lang="zh-CN" altLang="en-US" sz="2400" dirty="0" smtClean="0"/>
              <a:t>壹</a:t>
            </a:r>
            <a:r>
              <a:rPr lang="en-US" altLang="zh-CN" sz="2400" dirty="0"/>
              <a:t>1 John3:1</a:t>
            </a:r>
            <a:r>
              <a:rPr lang="zh-CN" altLang="en-US" sz="2400" dirty="0"/>
              <a:t>）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“</a:t>
            </a:r>
            <a:r>
              <a:rPr lang="zh-CN" altLang="en-US" sz="2400" dirty="0"/>
              <a:t>看哪，上帝的羔羊，除去世人罪孽的”（</a:t>
            </a:r>
            <a:r>
              <a:rPr lang="zh-CN" altLang="en-US" sz="2400" dirty="0" smtClean="0"/>
              <a:t>约</a:t>
            </a:r>
            <a:r>
              <a:rPr lang="en-US" altLang="zh-CN" sz="2400" dirty="0" smtClean="0"/>
              <a:t>John1:29</a:t>
            </a:r>
            <a:r>
              <a:rPr lang="zh-CN" altLang="en-US" sz="2400" dirty="0"/>
              <a:t>）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/>
              <a:t>上帝的</a:t>
            </a:r>
            <a:r>
              <a:rPr lang="zh-CN" altLang="en-US" sz="2400" dirty="0" smtClean="0"/>
              <a:t>爱让祂</a:t>
            </a:r>
            <a:r>
              <a:rPr lang="zh-CN" altLang="en-US" sz="2400" dirty="0"/>
              <a:t>舍</a:t>
            </a:r>
            <a:r>
              <a:rPr lang="zh-CN" altLang="en-US" sz="2400" dirty="0" smtClean="0"/>
              <a:t>了独生子</a:t>
            </a:r>
            <a:r>
              <a:rPr lang="zh-CN" altLang="en-US" sz="2400" dirty="0"/>
              <a:t>拯救堕落的人类，因为引领人悔改的</a:t>
            </a:r>
            <a:r>
              <a:rPr lang="zh-CN" altLang="en-US" sz="2400" dirty="0" smtClean="0"/>
              <a:t>是</a:t>
            </a:r>
            <a:r>
              <a:rPr lang="zh-CN" altLang="en-US" sz="2400" dirty="0"/>
              <a:t>祂</a:t>
            </a:r>
            <a:r>
              <a:rPr lang="zh-CN" altLang="en-US" sz="2400" dirty="0" smtClean="0"/>
              <a:t>的</a:t>
            </a:r>
            <a:r>
              <a:rPr lang="zh-CN" altLang="en-US" sz="2400" dirty="0"/>
              <a:t>恩慈</a:t>
            </a:r>
          </a:p>
        </p:txBody>
      </p:sp>
    </p:spTree>
    <p:extLst>
      <p:ext uri="{BB962C8B-B14F-4D97-AF65-F5344CB8AC3E}">
        <p14:creationId xmlns:p14="http://schemas.microsoft.com/office/powerpoint/2010/main" val="63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罗马书</a:t>
            </a:r>
            <a:r>
              <a:rPr lang="zh-CN" altLang="en-US" dirty="0"/>
              <a:t>（</a:t>
            </a:r>
            <a:r>
              <a:rPr lang="en-US" altLang="zh-CN" dirty="0"/>
              <a:t> Romans 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罗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 smtClean="0"/>
              <a:t>24</a:t>
            </a:r>
            <a:r>
              <a:rPr lang="zh-TW" altLang="en-US" dirty="0" smtClean="0"/>
              <a:t>如今却蒙神的恩典，因基督耶稣的救赎，就白白的称义。</a:t>
            </a:r>
          </a:p>
          <a:p>
            <a:r>
              <a:rPr lang="zh-CN" altLang="en-US" dirty="0" smtClean="0"/>
              <a:t>罗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25</a:t>
            </a:r>
            <a:r>
              <a:rPr lang="zh-TW" altLang="en-US" dirty="0" smtClean="0"/>
              <a:t>神设立耶稣作挽回祭，是凭着耶稣的血，借着人的信，要显明神的义；因为他用忍耐的心宽容人先时所犯的罪，</a:t>
            </a:r>
            <a:endParaRPr lang="en-US" altLang="zh-TW" dirty="0" smtClean="0"/>
          </a:p>
          <a:p>
            <a:r>
              <a:rPr lang="zh-CN" altLang="en-US" dirty="0" smtClean="0"/>
              <a:t>罗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</a:t>
            </a:r>
            <a:r>
              <a:rPr lang="zh-TW" altLang="en-US" dirty="0" smtClean="0"/>
              <a:t>惟有基督在我们还作罪人的时候为我们死，神的爱就在此向我们显明了。</a:t>
            </a:r>
            <a:endParaRPr lang="en-US" altLang="zh-TW" dirty="0" smtClean="0"/>
          </a:p>
          <a:p>
            <a:r>
              <a:rPr lang="zh-CN" altLang="en-US" dirty="0" smtClean="0"/>
              <a:t>罗</a:t>
            </a:r>
            <a:r>
              <a:rPr lang="en-US" altLang="zh-CN" dirty="0" smtClean="0"/>
              <a:t>8:32</a:t>
            </a:r>
            <a:r>
              <a:rPr lang="zh-CN" altLang="en-US" dirty="0" smtClean="0"/>
              <a:t>“</a:t>
            </a:r>
            <a:r>
              <a:rPr lang="zh-CN" altLang="en-US" dirty="0"/>
              <a:t>上帝既不爱惜自己的儿子为我们众人舍了，岂不也把万物和祂一同白白地赐给我们吗</a:t>
            </a:r>
            <a:r>
              <a:rPr lang="zh-CN" altLang="en-US" dirty="0" smtClean="0"/>
              <a:t>”？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19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4272" y="809898"/>
            <a:ext cx="10225117" cy="5184278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dirty="0"/>
              <a:t>神对所有的人都有恩慈：</a:t>
            </a:r>
            <a:r>
              <a:rPr lang="en-US" altLang="zh-CN" dirty="0"/>
              <a:t>“</a:t>
            </a:r>
            <a:r>
              <a:rPr lang="zh-CN" altLang="zh-CN" dirty="0"/>
              <a:t>他恩待那忘恩的和作恶的</a:t>
            </a:r>
            <a:r>
              <a:rPr lang="en-US" altLang="zh-CN" dirty="0"/>
              <a:t>” </a:t>
            </a:r>
            <a:r>
              <a:rPr lang="zh-CN" altLang="zh-CN" dirty="0"/>
              <a:t>（路加福音 </a:t>
            </a:r>
            <a:r>
              <a:rPr lang="en-US" altLang="zh-CN" dirty="0"/>
              <a:t>6</a:t>
            </a:r>
            <a:r>
              <a:rPr lang="zh-CN" altLang="zh-CN" dirty="0"/>
              <a:t>：</a:t>
            </a:r>
            <a:r>
              <a:rPr lang="en-US" altLang="zh-CN" dirty="0"/>
              <a:t>35</a:t>
            </a:r>
            <a:r>
              <a:rPr lang="zh-CN" altLang="zh-CN" dirty="0"/>
              <a:t>）。但是，神对我们恩慈的目的在于使我们悔改（罗马书 </a:t>
            </a:r>
            <a:r>
              <a:rPr lang="en-US" altLang="zh-CN" dirty="0"/>
              <a:t>2</a:t>
            </a:r>
            <a:r>
              <a:rPr lang="zh-CN" altLang="zh-CN" dirty="0"/>
              <a:t>：</a:t>
            </a:r>
            <a:r>
              <a:rPr lang="en-US" altLang="zh-CN" dirty="0"/>
              <a:t>4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r>
              <a:rPr lang="zh-CN" altLang="zh-CN" dirty="0"/>
              <a:t>约翰福音 </a:t>
            </a:r>
            <a:r>
              <a:rPr lang="en-US" altLang="zh-CN" dirty="0"/>
              <a:t>1</a:t>
            </a:r>
            <a:r>
              <a:rPr lang="zh-CN" altLang="zh-CN" dirty="0"/>
              <a:t>：</a:t>
            </a:r>
            <a:r>
              <a:rPr lang="en-US" altLang="zh-CN" dirty="0"/>
              <a:t>16 </a:t>
            </a:r>
            <a:r>
              <a:rPr lang="zh-CN" altLang="zh-CN" dirty="0"/>
              <a:t>中写道： </a:t>
            </a:r>
            <a:r>
              <a:rPr lang="en-US" altLang="zh-CN" dirty="0"/>
              <a:t>“</a:t>
            </a:r>
            <a:r>
              <a:rPr lang="zh-CN" altLang="zh-CN" dirty="0"/>
              <a:t>从他丰满的恩典里，我们都领受了，而且恩上加恩。</a:t>
            </a:r>
            <a:r>
              <a:rPr lang="en-US" altLang="zh-CN" dirty="0" smtClean="0"/>
              <a:t>”</a:t>
            </a:r>
            <a:r>
              <a:rPr lang="zh-CN" altLang="zh-CN" dirty="0" smtClean="0"/>
              <a:t>每一个人都应该为着这样的祝福，如生命、健康、降雨、庄稼、家庭、日常供应、保守和从神那里领受的其他祝福，不断地感谢神。正如使徒雅各布所说的那样，</a:t>
            </a:r>
            <a:r>
              <a:rPr lang="en-US" altLang="zh-CN" dirty="0" smtClean="0"/>
              <a:t>“</a:t>
            </a:r>
            <a:r>
              <a:rPr lang="zh-CN" altLang="zh-CN" dirty="0"/>
              <a:t>各样美善的恩慈和各样全备的赏赐都是从上头来的，从众光之父那里降下来的；在他并没有改变，也没有转动的影儿</a:t>
            </a:r>
            <a:r>
              <a:rPr lang="en-US" altLang="zh-CN" dirty="0" smtClean="0"/>
              <a:t>”</a:t>
            </a:r>
            <a:r>
              <a:rPr lang="zh-CN" altLang="zh-CN" dirty="0" smtClean="0"/>
              <a:t>（雅各布书 </a:t>
            </a:r>
            <a:r>
              <a:rPr lang="en-US" altLang="zh-CN" dirty="0" smtClean="0"/>
              <a:t>1</a:t>
            </a:r>
            <a:r>
              <a:rPr lang="zh-CN" altLang="zh-CN" dirty="0"/>
              <a:t>：</a:t>
            </a:r>
            <a:r>
              <a:rPr lang="en-US" altLang="zh-CN" dirty="0"/>
              <a:t>17</a:t>
            </a:r>
            <a:r>
              <a:rPr lang="zh-CN" altLang="zh-CN" dirty="0"/>
              <a:t>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42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我们学习恩慈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恩慈本身带有一种亲切温柔以及满怀恩慈的性情，乃是一种待人恩慈以及与人为善的态度。即使是在受苦难的情况下，恩慈也会使受苦难的人以积极乐观温柔的态度承受他人施加的苦难，是一种最为温柔的情感。恩慈同时也是一种对于神一切旨意的完全顺服。恩慈也是一种不愿给别人制造麻烦或者不快的心智</a:t>
            </a:r>
            <a:r>
              <a:rPr lang="zh-CN" altLang="en-US" b="1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81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KIND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</a:t>
            </a:r>
            <a:r>
              <a:rPr lang="zh-CN" altLang="en-US" dirty="0"/>
              <a:t>，是</a:t>
            </a:r>
            <a:r>
              <a:rPr lang="en-US" altLang="zh-CN" dirty="0"/>
              <a:t>Knowledge,</a:t>
            </a:r>
            <a:r>
              <a:rPr lang="zh-CN" altLang="en-US" dirty="0"/>
              <a:t>就是知识的意思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I</a:t>
            </a:r>
            <a:r>
              <a:rPr lang="zh-CN" altLang="en-US" dirty="0"/>
              <a:t>，是</a:t>
            </a:r>
            <a:r>
              <a:rPr lang="en-US" altLang="zh-CN" dirty="0"/>
              <a:t>Investment,</a:t>
            </a:r>
            <a:r>
              <a:rPr lang="zh-CN" altLang="en-US" dirty="0"/>
              <a:t>为投资的意思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N</a:t>
            </a:r>
            <a:r>
              <a:rPr lang="zh-CN" altLang="en-US" dirty="0"/>
              <a:t>，</a:t>
            </a:r>
            <a:r>
              <a:rPr lang="en-US" altLang="zh-CN" dirty="0"/>
              <a:t>Need fulfillment</a:t>
            </a:r>
            <a:r>
              <a:rPr lang="zh-CN" altLang="en-US" dirty="0"/>
              <a:t>，意思是需要得到满足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D</a:t>
            </a:r>
            <a:r>
              <a:rPr lang="zh-CN" altLang="en-US" dirty="0"/>
              <a:t>，</a:t>
            </a:r>
            <a:r>
              <a:rPr lang="en-US" altLang="zh-CN" dirty="0"/>
              <a:t>Decision to act</a:t>
            </a:r>
            <a:r>
              <a:rPr lang="zh-CN" altLang="en-US" dirty="0"/>
              <a:t>，意思为决意行动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26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知识 </a:t>
            </a:r>
            <a:r>
              <a:rPr lang="en-US" altLang="zh-CN" dirty="0"/>
              <a:t>- K</a:t>
            </a:r>
            <a:r>
              <a:rPr lang="zh-CN" altLang="en-US" dirty="0"/>
              <a:t>，是</a:t>
            </a:r>
            <a:r>
              <a:rPr lang="en-US" altLang="zh-CN" dirty="0"/>
              <a:t>Knowledge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这里</a:t>
            </a:r>
            <a:r>
              <a:rPr lang="zh-CN" altLang="en-US" dirty="0"/>
              <a:t>的知识不是指学问，而是明白他人的知识。我们首先要将注意力从自己身上移开，要去明白别人的需要是什么。所以，做到恩慈的第一步便是知识</a:t>
            </a:r>
            <a:r>
              <a:rPr lang="en-US" altLang="zh-CN" dirty="0"/>
              <a:t>——</a:t>
            </a:r>
            <a:r>
              <a:rPr lang="zh-CN" altLang="en-US" dirty="0"/>
              <a:t>了解别人的需要。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35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投资 </a:t>
            </a:r>
            <a:r>
              <a:rPr lang="en-US" altLang="zh-CN" dirty="0"/>
              <a:t>- I</a:t>
            </a:r>
            <a:r>
              <a:rPr lang="zh-CN" altLang="en-US" dirty="0"/>
              <a:t>，是</a:t>
            </a:r>
            <a:r>
              <a:rPr lang="en-US" altLang="zh-CN" dirty="0"/>
              <a:t>Investment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从属</a:t>
            </a:r>
            <a:r>
              <a:rPr lang="zh-CN" altLang="en-US" dirty="0"/>
              <a:t>灵方面来讲，是通过我们把投入时间、金钱、精力、爱心和信任等来争取灵魂归向上帝的机会</a:t>
            </a:r>
            <a:r>
              <a:rPr lang="zh-CN" altLang="en-US" dirty="0" smtClean="0"/>
              <a:t>。</a:t>
            </a:r>
            <a:r>
              <a:rPr lang="zh-CN" altLang="en-US" dirty="0"/>
              <a:t>很多时候，我们愿意开头，但很少人能够好人做到底的，常常是做到一半就失去了耐性。因此在投资的时候，除了金钱和时间，也要投入我们的爱心和耐心。</a:t>
            </a:r>
          </a:p>
        </p:txBody>
      </p:sp>
    </p:spTree>
    <p:extLst>
      <p:ext uri="{BB962C8B-B14F-4D97-AF65-F5344CB8AC3E}">
        <p14:creationId xmlns:p14="http://schemas.microsoft.com/office/powerpoint/2010/main" val="34150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圣经中的恩慈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7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满足</a:t>
            </a:r>
            <a:r>
              <a:rPr lang="zh-CN" altLang="en-US" dirty="0" smtClean="0"/>
              <a:t>需要 </a:t>
            </a:r>
            <a:r>
              <a:rPr lang="en-US" altLang="zh-CN" dirty="0"/>
              <a:t>- N</a:t>
            </a:r>
            <a:r>
              <a:rPr lang="zh-CN" altLang="en-US" dirty="0"/>
              <a:t>，</a:t>
            </a:r>
            <a:r>
              <a:rPr lang="en-US" altLang="zh-CN" dirty="0"/>
              <a:t>Need fulfillment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意思</a:t>
            </a:r>
            <a:r>
              <a:rPr lang="zh-CN" altLang="en-US" dirty="0"/>
              <a:t>是需要得着满足。我们要找出别人的需要，并加以满足。当然并不是要我们满足一些无理的需要，而是要用属灵的光眼去辨别对方真正的需要是什么，怎样帮助才是对他灵性最有造就，这需要圣灵给我们智慧的洞察力。</a:t>
            </a:r>
          </a:p>
        </p:txBody>
      </p:sp>
    </p:spTree>
    <p:extLst>
      <p:ext uri="{BB962C8B-B14F-4D97-AF65-F5344CB8AC3E}">
        <p14:creationId xmlns:p14="http://schemas.microsoft.com/office/powerpoint/2010/main" val="7679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决意</a:t>
            </a:r>
            <a:r>
              <a:rPr lang="zh-CN" altLang="en-US" dirty="0" smtClean="0"/>
              <a:t>行动</a:t>
            </a:r>
            <a:r>
              <a:rPr lang="en-US" altLang="zh-CN" dirty="0"/>
              <a:t> </a:t>
            </a:r>
            <a:r>
              <a:rPr lang="en-US" altLang="zh-CN" dirty="0" smtClean="0"/>
              <a:t>- </a:t>
            </a:r>
            <a:r>
              <a:rPr lang="en-US" altLang="zh-CN" dirty="0"/>
              <a:t>D</a:t>
            </a:r>
            <a:r>
              <a:rPr lang="zh-CN" altLang="en-US" dirty="0"/>
              <a:t>，</a:t>
            </a:r>
            <a:r>
              <a:rPr lang="en-US" altLang="zh-CN" dirty="0"/>
              <a:t>Decision to 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当</a:t>
            </a:r>
            <a:r>
              <a:rPr lang="zh-CN" altLang="en-US" dirty="0"/>
              <a:t>我们知道了别人的需要，也愿意投资我们的时间和精力时，就不要只是在头脑空想，更要决意行动。很多时候，我们有许多善意的想法，比如想去安慰鼓励某位软弱的弟兄或姊妹，（或者去找曾经与自己有些过节的人道歉以解开心结，以示和好，）但由于没有及时去做，就被其他事情耽搁，过后就遗忘了。当圣灵感动我们的时候，要马上行动，若是犹豫迟疑，撒但就会趁机夺去这使人归向主的机会。</a:t>
            </a:r>
          </a:p>
        </p:txBody>
      </p:sp>
    </p:spTree>
    <p:extLst>
      <p:ext uri="{BB962C8B-B14F-4D97-AF65-F5344CB8AC3E}">
        <p14:creationId xmlns:p14="http://schemas.microsoft.com/office/powerpoint/2010/main" val="31898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若我们想拥有恩慈，便要拿开我们的眼罩，看看身边之人的需要，留意那些有需要帮助的人，以关心和爱心与他们接触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以知识开始</a:t>
            </a:r>
            <a:r>
              <a:rPr lang="zh-CN" altLang="en-US" dirty="0" smtClean="0"/>
              <a:t>，贯彻实行结束</a:t>
            </a:r>
            <a:endParaRPr lang="en-US" altLang="zh-CN" dirty="0" smtClean="0"/>
          </a:p>
          <a:p>
            <a:r>
              <a:rPr lang="zh-CN" altLang="en-US" dirty="0" smtClean="0"/>
              <a:t>恩慈不是富有人的专利</a:t>
            </a:r>
            <a:endParaRPr lang="en-US" altLang="zh-CN" dirty="0" smtClean="0"/>
          </a:p>
          <a:p>
            <a:r>
              <a:rPr lang="zh-CN" altLang="zh-CN" dirty="0"/>
              <a:t>一个服事他人的良善的人是富足的，即使他缺乏物质财富。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3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简单的三部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恩</a:t>
            </a:r>
            <a:r>
              <a:rPr lang="zh-TW" altLang="en-US" dirty="0" smtClean="0"/>
              <a:t>待</a:t>
            </a:r>
            <a:r>
              <a:rPr lang="zh-CN" altLang="en-US" dirty="0" smtClean="0"/>
              <a:t>我们周边</a:t>
            </a:r>
            <a:r>
              <a:rPr lang="zh-TW" altLang="en-US" dirty="0" smtClean="0"/>
              <a:t>的</a:t>
            </a:r>
            <a:r>
              <a:rPr lang="zh-TW" altLang="en-US" dirty="0"/>
              <a:t>人</a:t>
            </a:r>
            <a:br>
              <a:rPr lang="zh-TW" altLang="en-US" dirty="0"/>
            </a:br>
            <a:r>
              <a:rPr lang="en-US" altLang="zh-TW" dirty="0"/>
              <a:t>2. </a:t>
            </a:r>
            <a:r>
              <a:rPr lang="zh-TW" altLang="en-US" dirty="0" smtClean="0"/>
              <a:t>当人最需要时及与援助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3. </a:t>
            </a:r>
            <a:r>
              <a:rPr lang="zh-TW" altLang="en-US" dirty="0" smtClean="0"/>
              <a:t>顾及别人的感受</a:t>
            </a:r>
            <a:endParaRPr lang="en-US" altLang="zh-TW" dirty="0" smtClean="0"/>
          </a:p>
          <a:p>
            <a:r>
              <a:rPr lang="zh-TW" altLang="en-US" dirty="0" smtClean="0"/>
              <a:t>对</a:t>
            </a:r>
            <a:r>
              <a:rPr lang="zh-CN" altLang="en-US" dirty="0" smtClean="0"/>
              <a:t>同事、顾客</a:t>
            </a:r>
            <a:r>
              <a:rPr lang="zh-TW" altLang="en-US" dirty="0" smtClean="0"/>
              <a:t>多一点的微笑，或对</a:t>
            </a:r>
            <a:r>
              <a:rPr lang="zh-CN" altLang="en-US" dirty="0" smtClean="0"/>
              <a:t>侍应</a:t>
            </a:r>
            <a:r>
              <a:rPr lang="zh-TW" altLang="en-US" dirty="0" smtClean="0"/>
              <a:t>生多几句：谢谢！或对小孩多一点称赞，或老人多一点关怀及鼓励。这是学习顾别人感受的机会。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要流露恩慈就要用爱心常常想到别人的内心世界。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20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恩慈与冷漠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我们要以恩慈相待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>
                <a:hlinkClick r:id="rId2"/>
              </a:rPr>
              <a:t>弗</a:t>
            </a:r>
            <a:r>
              <a:rPr lang="en-US" altLang="zh-TW" dirty="0" smtClean="0">
                <a:hlinkClick r:id="rId2"/>
              </a:rPr>
              <a:t>4:32</a:t>
            </a:r>
            <a:r>
              <a:rPr lang="zh-TW" altLang="en-US" dirty="0" smtClean="0"/>
              <a:t> 并要以恩慈相待，存怜悯的心，彼此饶恕，正如神在基督里饶恕了你们一样。</a:t>
            </a:r>
            <a:endParaRPr lang="en-US" altLang="zh-TW" dirty="0"/>
          </a:p>
          <a:p>
            <a:r>
              <a:rPr lang="en-US" altLang="zh-CN" dirty="0"/>
              <a:t>And be ye kind one to another, tenderhearted, forgiving one another, even as God for Christ's sake hath forgiven you.</a:t>
            </a:r>
            <a:endParaRPr lang="zh-TW" altLang="en-US" dirty="0"/>
          </a:p>
          <a:p>
            <a:r>
              <a:rPr lang="zh-TW" altLang="en-US" dirty="0">
                <a:hlinkClick r:id="rId3"/>
              </a:rPr>
              <a:t>西</a:t>
            </a:r>
            <a:r>
              <a:rPr lang="en-US" altLang="zh-TW" dirty="0" smtClean="0">
                <a:hlinkClick r:id="rId3"/>
              </a:rPr>
              <a:t>3:12</a:t>
            </a:r>
            <a:r>
              <a:rPr lang="zh-TW" altLang="en-US" dirty="0" smtClean="0"/>
              <a:t> 所以，你们既是神的选民，圣洁蒙爱的人，就要存（原文作穿；下同）怜悯、恩慈、谦虚、温柔、忍耐的心。</a:t>
            </a:r>
            <a:endParaRPr lang="en-US" altLang="zh-TW" dirty="0"/>
          </a:p>
          <a:p>
            <a:r>
              <a:rPr lang="en-US" altLang="zh-CN" dirty="0"/>
              <a:t>Put on therefore, as the elect of God, holy and beloved, bowels of mercies, kindness, humbleness of mind, meekness, longsuffering</a:t>
            </a:r>
            <a:r>
              <a:rPr lang="en-US" altLang="zh-CN" dirty="0" smtClean="0"/>
              <a:t>;</a:t>
            </a:r>
          </a:p>
          <a:p>
            <a:r>
              <a:rPr lang="zh-CN" altLang="en-US" dirty="0" smtClean="0"/>
              <a:t>条件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3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哥林多</a:t>
            </a:r>
            <a:r>
              <a:rPr lang="zh-CN" altLang="en-US" b="0" dirty="0" smtClean="0"/>
              <a:t>前书</a:t>
            </a:r>
            <a:r>
              <a:rPr lang="en-US" altLang="zh-CN" b="0" dirty="0" smtClean="0"/>
              <a:t>13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我若能说万人的方言，并天使的话语，却没有爱，我就成了鸣的锣，响的钹一般。</a:t>
            </a:r>
          </a:p>
          <a:p>
            <a:r>
              <a:rPr lang="zh-TW" altLang="en-US" dirty="0" smtClean="0"/>
              <a:t>我若有先知讲道之能，也明白各样的奥秘，各样的知识，而且有全备的信，叫我能够移山，却没有爱，我就算不得什么。</a:t>
            </a:r>
          </a:p>
          <a:p>
            <a:r>
              <a:rPr lang="zh-TW" altLang="en-US" dirty="0" smtClean="0"/>
              <a:t>我若将所有的赒济穷人，又舍己身叫人焚烧，却没有爱，仍然于我无益。</a:t>
            </a:r>
          </a:p>
          <a:p>
            <a:r>
              <a:rPr lang="zh-TW" altLang="en-US" dirty="0" smtClean="0"/>
              <a:t>爱是恒久忍耐，又有恩慈；爱是不嫉妒；爱是不自夸，不张狂，</a:t>
            </a:r>
          </a:p>
          <a:p>
            <a:r>
              <a:rPr lang="zh-TW" altLang="en-US" dirty="0" smtClean="0"/>
              <a:t>不做害羞的事，不求自己的益处，不轻易发怒，不计算人的恶，</a:t>
            </a:r>
          </a:p>
          <a:p>
            <a:r>
              <a:rPr lang="zh-TW" altLang="en-US" dirty="0" smtClean="0"/>
              <a:t>不喜欢不义，只喜欢真理；</a:t>
            </a:r>
          </a:p>
          <a:p>
            <a:r>
              <a:rPr lang="zh-TW" altLang="en-US" dirty="0" smtClean="0"/>
              <a:t>凡事</a:t>
            </a:r>
            <a:r>
              <a:rPr lang="zh-TW" altLang="en-US" dirty="0"/>
              <a:t>包容，凡事相信，凡事盼望，凡事忍耐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爱是永不止息。先知讲道之能终必归于无有；说方言之能终必停止；知识也终必归于无有。</a:t>
            </a:r>
          </a:p>
          <a:p>
            <a:r>
              <a:rPr lang="zh-TW" altLang="en-US" dirty="0" smtClean="0"/>
              <a:t>我们现在所知道的有限，先知所讲的也有限，</a:t>
            </a:r>
          </a:p>
          <a:p>
            <a:r>
              <a:rPr lang="zh-TW" altLang="en-US" dirty="0" smtClean="0"/>
              <a:t>等那完全的来到，这有限的必归于无有了。</a:t>
            </a:r>
          </a:p>
          <a:p>
            <a:r>
              <a:rPr lang="zh-TW" altLang="en-US" dirty="0" smtClean="0"/>
              <a:t>我作孩子的时候，话语像孩子，心思像孩子，意念像孩子，既成了人，就把孩子的事丢弃了。</a:t>
            </a:r>
          </a:p>
          <a:p>
            <a:r>
              <a:rPr lang="zh-TW" altLang="en-US" dirty="0" smtClean="0"/>
              <a:t>我们如今彷佛对着镜子观看，模糊不清（原文作：如同猜谜）；到那时就要面对面了。我如今所知道的有限，到那时就全知道，如同主知道我一样。</a:t>
            </a:r>
          </a:p>
          <a:p>
            <a:r>
              <a:rPr lang="zh-TW" altLang="en-US" dirty="0" smtClean="0"/>
              <a:t>如今常存的有信，有望，有爱这三样，其中最大的是爱。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67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Christos   </a:t>
            </a:r>
            <a:r>
              <a:rPr lang="zh-CN" altLang="en-US" dirty="0" smtClean="0"/>
              <a:t>希腊文的恩慈</a:t>
            </a:r>
            <a:endParaRPr lang="en-US" altLang="zh-CN" dirty="0" smtClean="0"/>
          </a:p>
          <a:p>
            <a:r>
              <a:rPr lang="en-US" altLang="zh-CN" dirty="0" smtClean="0"/>
              <a:t>Christos   </a:t>
            </a:r>
            <a:r>
              <a:rPr lang="zh-CN" altLang="en-US" dirty="0" smtClean="0"/>
              <a:t>希腊语（拉丁语）基督   </a:t>
            </a:r>
            <a:r>
              <a:rPr lang="en-US" altLang="zh-CN" dirty="0" smtClean="0"/>
              <a:t>Christ    </a:t>
            </a:r>
            <a:r>
              <a:rPr lang="zh-CN" altLang="en-US" dirty="0" smtClean="0"/>
              <a:t>英文里的基督</a:t>
            </a:r>
            <a:endParaRPr lang="en-US" altLang="zh-CN" dirty="0" smtClean="0"/>
          </a:p>
          <a:p>
            <a:r>
              <a:rPr lang="zh-CN" altLang="en-US" dirty="0"/>
              <a:t>所以当希腊人告诉别人自己是信基督的时候，其他人会听见什么呢？恩慈的人，因为这两个词的发音完全一样。也许人们并不知道基督徒是什么样的人，甚至不知道基督教，也不清楚基督的希伯来意义，但他们只听见这句话，就是恩慈的人，他们是恩慈的人。</a:t>
            </a:r>
          </a:p>
        </p:txBody>
      </p:sp>
    </p:spTree>
    <p:extLst>
      <p:ext uri="{BB962C8B-B14F-4D97-AF65-F5344CB8AC3E}">
        <p14:creationId xmlns:p14="http://schemas.microsoft.com/office/powerpoint/2010/main" val="27461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忍耐是受苦之爱；恩慈是怜悯之</a:t>
            </a:r>
            <a:r>
              <a:rPr lang="zh-CN" altLang="zh-CN" dirty="0" smtClean="0"/>
              <a:t>爱</a:t>
            </a:r>
            <a:endParaRPr lang="en-US" altLang="zh-CN" dirty="0" smtClean="0"/>
          </a:p>
          <a:p>
            <a:r>
              <a:rPr lang="zh-TW" altLang="en-US" dirty="0"/>
              <a:t>神不只</a:t>
            </a:r>
            <a:r>
              <a:rPr lang="zh-TW" altLang="en-US" dirty="0" smtClean="0"/>
              <a:t>忍耐</a:t>
            </a:r>
            <a:r>
              <a:rPr lang="zh-CN" altLang="en-US" dirty="0"/>
              <a:t>我们</a:t>
            </a:r>
            <a:r>
              <a:rPr lang="zh-TW" altLang="en-US" dirty="0" smtClean="0"/>
              <a:t>，还宽容直到</a:t>
            </a:r>
            <a:r>
              <a:rPr lang="zh-CN" altLang="en-US" dirty="0" smtClean="0"/>
              <a:t>我们</a:t>
            </a:r>
            <a:r>
              <a:rPr lang="zh-TW" altLang="en-US" dirty="0" smtClean="0"/>
              <a:t>们悔改</a:t>
            </a:r>
            <a:r>
              <a:rPr lang="zh-TW" altLang="en-US" dirty="0"/>
              <a:t>的日子</a:t>
            </a:r>
            <a:r>
              <a:rPr lang="zh-TW" altLang="en-US" dirty="0" smtClean="0"/>
              <a:t>。对</a:t>
            </a:r>
            <a:r>
              <a:rPr lang="zh-CN" altLang="en-US" dirty="0" smtClean="0"/>
              <a:t>我们</a:t>
            </a:r>
            <a:r>
              <a:rPr lang="zh-TW" altLang="en-US" dirty="0" smtClean="0"/>
              <a:t>这群作恶的人，神仍以恩慈来待。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1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为使我们成为神呼召我们成为的人，成为基督徒</a:t>
            </a:r>
            <a:r>
              <a:rPr lang="zh-CN" altLang="en-US" dirty="0"/>
              <a:t>合神</a:t>
            </a:r>
            <a:r>
              <a:rPr lang="zh-CN" altLang="en-US" dirty="0" smtClean="0"/>
              <a:t>心意的</a:t>
            </a:r>
            <a:r>
              <a:rPr lang="zh-TW" altLang="en-US" dirty="0" smtClean="0"/>
              <a:t>代表，成为基督的使者，首要的是表现出恩慈</a:t>
            </a:r>
            <a:endParaRPr lang="en-US" altLang="zh-TW" dirty="0" smtClean="0"/>
          </a:p>
          <a:p>
            <a:r>
              <a:rPr lang="zh-TW" altLang="en-US" dirty="0" smtClean="0"/>
              <a:t>要求我们把眼光移离自己，要长大，要变得成熟，不再关注自己的需要、渴望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31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以爱来服事也是良善的一种</a:t>
            </a:r>
            <a:r>
              <a:rPr lang="zh-CN" altLang="zh-CN" dirty="0" smtClean="0"/>
              <a:t>体现</a:t>
            </a:r>
            <a:endParaRPr lang="en-US" altLang="zh-CN" dirty="0" smtClean="0"/>
          </a:p>
          <a:p>
            <a:r>
              <a:rPr lang="zh-CN" altLang="zh-CN" dirty="0" smtClean="0"/>
              <a:t>从</a:t>
            </a:r>
            <a:r>
              <a:rPr lang="zh-CN" altLang="zh-CN" dirty="0"/>
              <a:t>我们自己的家里开始这样做。家庭是练习运用圣灵果子的最好地方。有些基督徒发现对外人表示良善很容易，但是，在他们自己的家里，他们却没有恩慈和良善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以</a:t>
            </a:r>
            <a:r>
              <a:rPr lang="zh-CN" altLang="zh-CN" dirty="0"/>
              <a:t>爱来服事是属灵上结出果子的一种体现，你应该将它在你自己的家庭中表现出来。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9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“最要紧的，是彼此切实相爱；因为爱能遮掩许多的罪。你们要互相款待，不发怨言。各人要照所得的恩赐彼此服事，作神百般恩赐的好管家”（彼得前书 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8-10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我们行善，不可丧志；若不灰心，到了时候就要收成。所以有了机会，就当向众人行善，向信徒一家的人更当这样</a:t>
            </a:r>
            <a:r>
              <a:rPr lang="en-US" altLang="zh-CN" dirty="0"/>
              <a:t>”</a:t>
            </a:r>
            <a:r>
              <a:rPr lang="zh-CN" altLang="zh-CN" dirty="0"/>
              <a:t>（加拉太书 </a:t>
            </a:r>
            <a:r>
              <a:rPr lang="en-US" altLang="zh-CN" dirty="0"/>
              <a:t>6</a:t>
            </a:r>
            <a:r>
              <a:rPr lang="zh-CN" altLang="zh-CN" dirty="0"/>
              <a:t>：</a:t>
            </a:r>
            <a:r>
              <a:rPr lang="en-US" altLang="zh-CN" dirty="0"/>
              <a:t>9-10</a:t>
            </a:r>
            <a:r>
              <a:rPr lang="zh-CN" altLang="zh-CN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60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撒玛利亚人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5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路加</a:t>
            </a:r>
            <a:r>
              <a:rPr lang="zh-CN" altLang="en-US" b="0" dirty="0" smtClean="0"/>
              <a:t>福音（</a:t>
            </a:r>
            <a:r>
              <a:rPr lang="en-US" altLang="zh-CN" b="0" dirty="0" smtClean="0"/>
              <a:t>Luke</a:t>
            </a:r>
            <a:r>
              <a:rPr lang="zh-CN" altLang="en-US" b="0" dirty="0" smtClean="0"/>
              <a:t>）</a:t>
            </a:r>
            <a:r>
              <a:rPr lang="en-US" altLang="zh-CN" b="0" dirty="0" smtClean="0"/>
              <a:t>10</a:t>
            </a:r>
            <a:r>
              <a:rPr lang="zh-CN" altLang="en-US" b="0" dirty="0" smtClean="0"/>
              <a:t>：</a:t>
            </a:r>
            <a:r>
              <a:rPr lang="en-US" altLang="zh-CN" b="0" dirty="0" smtClean="0"/>
              <a:t>25-37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dirty="0" smtClean="0"/>
              <a:t>有一个律法师起来试探耶稣，说：夫子！我该做什么才可以承受永生？</a:t>
            </a:r>
          </a:p>
          <a:p>
            <a:r>
              <a:rPr lang="zh-TW" altLang="en-US" sz="2400" dirty="0" smtClean="0"/>
              <a:t>耶稣对他说：律法上写的是什么？你念的是怎样呢？</a:t>
            </a:r>
          </a:p>
          <a:p>
            <a:r>
              <a:rPr lang="zh-TW" altLang="en-US" sz="2400" dirty="0" smtClean="0"/>
              <a:t>他回答说：你要尽心、尽性、尽力、尽意爱主─你的神；又要爱邻舍如同自己。</a:t>
            </a:r>
          </a:p>
          <a:p>
            <a:r>
              <a:rPr lang="zh-TW" altLang="en-US" sz="2400" dirty="0" smtClean="0"/>
              <a:t>耶稣说：你回答的是；你这样行，就必得永生。</a:t>
            </a:r>
          </a:p>
          <a:p>
            <a:r>
              <a:rPr lang="zh-TW" altLang="en-US" sz="2400" dirty="0" smtClean="0"/>
              <a:t>那人要显明自己有理，就对耶稣说：谁是我的邻舍呢？</a:t>
            </a:r>
          </a:p>
          <a:p>
            <a:r>
              <a:rPr lang="zh-TW" altLang="en-US" sz="2400" dirty="0" smtClean="0"/>
              <a:t>耶稣回答说：有一个人从耶路撒冷下耶利哥去，落在强盗手中。他们剥去他的衣裳，把他打个半死，就丢下他走了。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76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偶然有一个祭司从这条路下来，看见他就从那边过去了。</a:t>
            </a:r>
          </a:p>
          <a:p>
            <a:r>
              <a:rPr lang="zh-TW" altLang="en-US" dirty="0" smtClean="0"/>
              <a:t>又有一个利未人来到这地方，看见他，也照样从那边过去了。</a:t>
            </a:r>
          </a:p>
          <a:p>
            <a:r>
              <a:rPr lang="zh-TW" altLang="en-US" dirty="0" smtClean="0"/>
              <a:t>惟有一个撒玛利亚人行路来到那里，看见他就动了慈心，</a:t>
            </a:r>
          </a:p>
          <a:p>
            <a:r>
              <a:rPr lang="zh-TW" altLang="en-US" dirty="0" smtClean="0"/>
              <a:t>上前用油和酒倒在他的伤处，包裹好了，扶他骑上自己的牲口，带到店里去照应他。</a:t>
            </a:r>
          </a:p>
          <a:p>
            <a:r>
              <a:rPr lang="zh-TW" altLang="en-US" dirty="0" smtClean="0"/>
              <a:t>第二天拿出二钱银子来，交给店主，说：你且照应他；此外所费用的，我回来必还你。</a:t>
            </a:r>
          </a:p>
          <a:p>
            <a:r>
              <a:rPr lang="zh-TW" altLang="en-US" dirty="0" smtClean="0"/>
              <a:t>你想，这三个人哪一个是落在强盗手中的邻舍呢？</a:t>
            </a:r>
          </a:p>
          <a:p>
            <a:r>
              <a:rPr lang="zh-TW" altLang="en-US" dirty="0" smtClean="0"/>
              <a:t>他说：是怜悯他的。耶稣说：你去照样行吧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3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b="1" dirty="0"/>
              <a:t>耶稣基督是世人完美的榜样，耶稣基督也是充满恩慈的主。如果基督徒能够效法基督，以耶稣的心为心，效法耶稣基督的</a:t>
            </a:r>
            <a:r>
              <a:rPr lang="zh-CN" altLang="en-US" b="1" dirty="0" smtClean="0"/>
              <a:t>榜样</a:t>
            </a:r>
            <a:endParaRPr lang="en-US" altLang="zh-CN" b="1" dirty="0" smtClean="0"/>
          </a:p>
          <a:p>
            <a:r>
              <a:rPr lang="zh-CN" altLang="en-US" b="1" dirty="0"/>
              <a:t>圣灵在我们里面生出</a:t>
            </a:r>
            <a:r>
              <a:rPr lang="zh-CN" altLang="en-US" b="1" dirty="0" smtClean="0"/>
              <a:t>恩慈的果子，</a:t>
            </a:r>
            <a:r>
              <a:rPr lang="zh-CN" altLang="en-US" b="1" dirty="0"/>
              <a:t>帮助我们用耶稣的爱来教牧这个世界。这个世界所需要的是耶稣</a:t>
            </a:r>
            <a:r>
              <a:rPr lang="en-US" altLang="zh-CN" b="1" dirty="0"/>
              <a:t>——</a:t>
            </a:r>
            <a:r>
              <a:rPr lang="zh-CN" altLang="en-US" b="1" dirty="0"/>
              <a:t>这就意味着更多的爱、更多的恩慈、更多的良善、更多的温柔和更多慷慨大方的关心。</a:t>
            </a:r>
            <a:endParaRPr lang="en-US" altLang="zh-CN" b="1" dirty="0" smtClean="0"/>
          </a:p>
          <a:p>
            <a:r>
              <a:rPr lang="zh-CN" altLang="en-US" b="1" dirty="0"/>
              <a:t>一个常怀侍奉，谦卑以及顺服之心的人，必将是一个充满爱以及满有恩慈的人！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47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圣经中的主的恩慈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>
                <a:hlinkClick r:id="rId2"/>
              </a:rPr>
              <a:t>出</a:t>
            </a:r>
            <a:r>
              <a:rPr lang="en-US" altLang="zh-TW" dirty="0" smtClean="0">
                <a:hlinkClick r:id="rId2"/>
              </a:rPr>
              <a:t>33:19</a:t>
            </a:r>
            <a:r>
              <a:rPr lang="zh-TW" altLang="en-US" dirty="0" smtClean="0"/>
              <a:t> 耶和华说：我要显我一切的恩慈，在你面前经过，宣告我的名。我要恩待谁就恩待谁；要怜悯谁就怜悯谁；</a:t>
            </a:r>
            <a:endParaRPr lang="en-US" altLang="zh-TW" dirty="0" smtClean="0"/>
          </a:p>
          <a:p>
            <a:r>
              <a:rPr lang="en-US" altLang="zh-CN" dirty="0"/>
              <a:t>And he said, I will make all my goodness pass before thee, and I will proclaim the name of the LORD before thee; and will be gracious to whom I will be gracious, and will shew mercy on whom I will shew mercy.</a:t>
            </a:r>
            <a:endParaRPr lang="zh-TW" altLang="en-US" dirty="0"/>
          </a:p>
          <a:p>
            <a:r>
              <a:rPr lang="zh-TW" altLang="en-US" dirty="0" smtClean="0">
                <a:hlinkClick r:id="rId3"/>
              </a:rPr>
              <a:t>亚</a:t>
            </a:r>
            <a:r>
              <a:rPr lang="en-US" altLang="zh-TW" dirty="0" smtClean="0">
                <a:hlinkClick r:id="rId3"/>
              </a:rPr>
              <a:t>9:17</a:t>
            </a:r>
            <a:r>
              <a:rPr lang="zh-TW" altLang="en-US" dirty="0" smtClean="0"/>
              <a:t> 他的恩慈何等大！他的荣美何其盛！五谷健壮少男；新酒培养处女。</a:t>
            </a:r>
            <a:endParaRPr lang="en-US" altLang="zh-TW" dirty="0" smtClean="0"/>
          </a:p>
          <a:p>
            <a:r>
              <a:rPr lang="en-US" altLang="zh-CN" dirty="0"/>
              <a:t>For how great is his goodness, and how great is his beauty! corn shall make the young men cheerful, and new wine the maids.</a:t>
            </a:r>
            <a:endParaRPr lang="zh-TW" altLang="en-US" dirty="0"/>
          </a:p>
          <a:p>
            <a:r>
              <a:rPr lang="zh-TW" altLang="en-US" dirty="0" smtClean="0">
                <a:hlinkClick r:id="rId4"/>
              </a:rPr>
              <a:t>罗</a:t>
            </a:r>
            <a:r>
              <a:rPr lang="en-US" altLang="zh-TW" dirty="0" smtClean="0">
                <a:hlinkClick r:id="rId4"/>
              </a:rPr>
              <a:t>2:4</a:t>
            </a:r>
            <a:r>
              <a:rPr lang="zh-TW" altLang="en-US" dirty="0" smtClean="0"/>
              <a:t> 还是你藐视他丰富的恩慈、宽容、忍耐，不晓得他的恩慈是领你悔改呢？</a:t>
            </a:r>
            <a:endParaRPr lang="en-US" altLang="zh-TW" dirty="0" smtClean="0"/>
          </a:p>
          <a:p>
            <a:r>
              <a:rPr lang="en-US" altLang="zh-CN" dirty="0"/>
              <a:t>Or </a:t>
            </a:r>
            <a:r>
              <a:rPr lang="en-US" altLang="zh-CN" dirty="0" err="1"/>
              <a:t>despisest</a:t>
            </a:r>
            <a:r>
              <a:rPr lang="en-US" altLang="zh-CN" dirty="0"/>
              <a:t> thou the riches of his goodness and forbearance and longsuffering; not knowing that the goodness of God </a:t>
            </a:r>
            <a:r>
              <a:rPr lang="en-US" altLang="zh-CN" dirty="0" err="1"/>
              <a:t>leadeth</a:t>
            </a:r>
            <a:r>
              <a:rPr lang="en-US" altLang="zh-CN" dirty="0"/>
              <a:t> thee to repentance</a:t>
            </a:r>
            <a:r>
              <a:rPr lang="en-US" altLang="zh-CN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61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8761" y="1056443"/>
            <a:ext cx="10225117" cy="495374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hlinkClick r:id="rId2"/>
              </a:rPr>
              <a:t>罗</a:t>
            </a:r>
            <a:r>
              <a:rPr lang="en-US" altLang="zh-TW" dirty="0" smtClean="0">
                <a:hlinkClick r:id="rId2"/>
              </a:rPr>
              <a:t>11:22</a:t>
            </a:r>
            <a:r>
              <a:rPr lang="zh-TW" altLang="en-US" dirty="0" smtClean="0"/>
              <a:t> 可见神的恩慈和严厉，向那跌倒的人是严厉的，向你是有恩慈的；只要你长久在他的恩慈里，不然，你也要被砍下来。</a:t>
            </a:r>
            <a:endParaRPr lang="en-US" altLang="zh-TW" dirty="0"/>
          </a:p>
          <a:p>
            <a:r>
              <a:rPr lang="en-US" altLang="zh-CN" dirty="0"/>
              <a:t>Behold therefore the goodness and severity of God: on them which fell, severity; but toward thee, goodness, if thou continue in his goodness: otherwise thou also shalt be cut off</a:t>
            </a:r>
            <a:r>
              <a:rPr lang="en-US" altLang="zh-CN" dirty="0" smtClean="0"/>
              <a:t>.</a:t>
            </a:r>
          </a:p>
          <a:p>
            <a:r>
              <a:rPr lang="zh-TW" altLang="en-US" dirty="0">
                <a:hlinkClick r:id="rId3"/>
              </a:rPr>
              <a:t>弗</a:t>
            </a:r>
            <a:r>
              <a:rPr lang="en-US" altLang="zh-TW" dirty="0" smtClean="0">
                <a:hlinkClick r:id="rId3"/>
              </a:rPr>
              <a:t>2:7</a:t>
            </a:r>
            <a:r>
              <a:rPr lang="zh-TW" altLang="en-US" dirty="0" smtClean="0"/>
              <a:t> 要将他极丰富的恩典，就是他在基督耶稣里向我们所施的恩慈，显明给后来的世代看。</a:t>
            </a:r>
            <a:endParaRPr lang="en-US" altLang="zh-TW" dirty="0"/>
          </a:p>
          <a:p>
            <a:r>
              <a:rPr lang="en-US" altLang="zh-CN" dirty="0"/>
              <a:t>That in the ages to come he might shew the exceeding riches of his grace in his kindness toward us through Christ Jesus.</a:t>
            </a:r>
            <a:endParaRPr lang="zh-TW" altLang="en-US" dirty="0"/>
          </a:p>
          <a:p>
            <a:r>
              <a:rPr lang="zh-TW" altLang="en-US" dirty="0">
                <a:hlinkClick r:id="rId4"/>
              </a:rPr>
              <a:t>多</a:t>
            </a:r>
            <a:r>
              <a:rPr lang="en-US" altLang="zh-TW" dirty="0" smtClean="0">
                <a:hlinkClick r:id="rId4"/>
              </a:rPr>
              <a:t>3:4</a:t>
            </a:r>
            <a:r>
              <a:rPr lang="zh-TW" altLang="en-US" dirty="0" smtClean="0"/>
              <a:t> 但到了神─我们救主的恩慈和他向人所施的慈爱显明的时候，他便救了我们；并不是因我们自己所行的义，乃是照他的怜悯，借着重生的洗和圣灵的更新。</a:t>
            </a:r>
            <a:r>
              <a:rPr lang="en-US" altLang="zh-CN" dirty="0" smtClean="0"/>
              <a:t>But </a:t>
            </a:r>
            <a:r>
              <a:rPr lang="en-US" altLang="zh-CN" dirty="0"/>
              <a:t>after that the kindness and love of God our </a:t>
            </a:r>
            <a:r>
              <a:rPr lang="en-US" altLang="zh-CN" dirty="0" err="1"/>
              <a:t>Saviour</a:t>
            </a:r>
            <a:r>
              <a:rPr lang="en-US" altLang="zh-CN" dirty="0"/>
              <a:t> toward man appeared</a:t>
            </a:r>
            <a:r>
              <a:rPr lang="en-US" altLang="zh-CN" dirty="0" smtClean="0"/>
              <a:t>,</a:t>
            </a:r>
            <a:r>
              <a:rPr lang="en-US" altLang="zh-CN" dirty="0"/>
              <a:t> Not by works of righteousness which we have done, but according to his mercy he saved us, by the washing of regeneration, and renewing of the Holy Ghost;</a:t>
            </a:r>
            <a:endParaRPr lang="zh-TW" altLang="en-US" dirty="0"/>
          </a:p>
          <a:p>
            <a:endParaRPr lang="en-US" altLang="zh-TW" dirty="0" smtClean="0">
              <a:hlinkClick r:id="rId5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69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4270" y="1429593"/>
            <a:ext cx="10225117" cy="4873553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>
                <a:hlinkClick r:id="rId2"/>
              </a:rPr>
              <a:t>林前</a:t>
            </a:r>
            <a:r>
              <a:rPr lang="en-US" altLang="zh-TW" dirty="0" smtClean="0">
                <a:hlinkClick r:id="rId2"/>
              </a:rPr>
              <a:t>13:4</a:t>
            </a:r>
            <a:r>
              <a:rPr lang="zh-TW" altLang="en-US" dirty="0" smtClean="0"/>
              <a:t> 爱是恒久忍耐，又有恩慈；爱是不嫉妒；爱是不自夸，不张狂，</a:t>
            </a:r>
            <a:endParaRPr lang="en-US" altLang="zh-TW" dirty="0" smtClean="0"/>
          </a:p>
          <a:p>
            <a:r>
              <a:rPr lang="en-US" altLang="zh-CN" dirty="0"/>
              <a:t>Charity </a:t>
            </a:r>
            <a:r>
              <a:rPr lang="en-US" altLang="zh-CN" dirty="0" err="1"/>
              <a:t>suffereth</a:t>
            </a:r>
            <a:r>
              <a:rPr lang="en-US" altLang="zh-CN" dirty="0"/>
              <a:t> long, and is kind; charity </a:t>
            </a:r>
            <a:r>
              <a:rPr lang="en-US" altLang="zh-CN" dirty="0" err="1"/>
              <a:t>envieth</a:t>
            </a:r>
            <a:r>
              <a:rPr lang="en-US" altLang="zh-CN" dirty="0"/>
              <a:t> not; charity </a:t>
            </a:r>
            <a:r>
              <a:rPr lang="en-US" altLang="zh-CN" dirty="0" err="1"/>
              <a:t>vaunteth</a:t>
            </a:r>
            <a:r>
              <a:rPr lang="en-US" altLang="zh-CN" dirty="0"/>
              <a:t> not itself, is not puffed up,</a:t>
            </a:r>
            <a:endParaRPr lang="zh-TW" altLang="en-US" dirty="0"/>
          </a:p>
          <a:p>
            <a:r>
              <a:rPr lang="zh-TW" altLang="en-US" dirty="0" smtClean="0">
                <a:hlinkClick r:id="rId3"/>
              </a:rPr>
              <a:t>林后</a:t>
            </a:r>
            <a:r>
              <a:rPr lang="en-US" altLang="zh-TW" dirty="0" smtClean="0">
                <a:hlinkClick r:id="rId3"/>
              </a:rPr>
              <a:t>6:6</a:t>
            </a:r>
            <a:r>
              <a:rPr lang="zh-TW" altLang="en-US" dirty="0" smtClean="0"/>
              <a:t> 廉洁、知识、恒忍、恩慈、圣灵的感化、无伪的爱心、</a:t>
            </a:r>
            <a:endParaRPr lang="en-US" altLang="zh-TW" dirty="0" smtClean="0"/>
          </a:p>
          <a:p>
            <a:r>
              <a:rPr lang="en-US" altLang="zh-CN" dirty="0"/>
              <a:t>By pureness, by knowledge, by longsuffering, by kindness, by the Holy Ghost, by love unfeigned,</a:t>
            </a:r>
            <a:endParaRPr lang="zh-TW" altLang="en-US" dirty="0"/>
          </a:p>
          <a:p>
            <a:r>
              <a:rPr lang="zh-TW" altLang="en-US" dirty="0">
                <a:hlinkClick r:id="rId4"/>
              </a:rPr>
              <a:t>加</a:t>
            </a:r>
            <a:r>
              <a:rPr lang="en-US" altLang="zh-TW" dirty="0" smtClean="0">
                <a:hlinkClick r:id="rId4"/>
              </a:rPr>
              <a:t>5:22</a:t>
            </a:r>
            <a:r>
              <a:rPr lang="zh-TW" altLang="en-US" dirty="0" smtClean="0"/>
              <a:t> 圣灵所结的果子，就是仁爱、喜乐、和平、忍耐、恩慈、良善、信实、</a:t>
            </a:r>
            <a:endParaRPr lang="en-US" altLang="zh-TW" dirty="0" smtClean="0"/>
          </a:p>
          <a:p>
            <a:r>
              <a:rPr lang="en-US" altLang="zh-CN" dirty="0"/>
              <a:t>But the fruit of the Spirit is love, joy, peace, longsuffering, gentleness, goodness, faith</a:t>
            </a:r>
            <a:r>
              <a:rPr lang="en-US" altLang="zh-CN" dirty="0" smtClean="0"/>
              <a:t>,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4271" y="809898"/>
            <a:ext cx="10225117" cy="699595"/>
          </a:xfrm>
        </p:spPr>
        <p:txBody>
          <a:bodyPr/>
          <a:lstStyle/>
          <a:p>
            <a:r>
              <a:rPr lang="zh-CN" altLang="en-US" dirty="0" smtClean="0"/>
              <a:t>圣经中圣灵的恩慈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92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圣经中选民间的恩慈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>
                <a:hlinkClick r:id="rId2"/>
              </a:rPr>
              <a:t>弗</a:t>
            </a:r>
            <a:r>
              <a:rPr lang="en-US" altLang="zh-TW" dirty="0" smtClean="0">
                <a:hlinkClick r:id="rId2"/>
              </a:rPr>
              <a:t>4:32</a:t>
            </a:r>
            <a:r>
              <a:rPr lang="zh-TW" altLang="en-US" dirty="0" smtClean="0"/>
              <a:t> 并要以恩慈相待，存怜悯的心，彼此饶恕，正如神在基督里饶恕了你们一样。</a:t>
            </a:r>
            <a:endParaRPr lang="en-US" altLang="zh-TW" dirty="0"/>
          </a:p>
          <a:p>
            <a:r>
              <a:rPr lang="en-US" altLang="zh-CN" dirty="0"/>
              <a:t>And be ye kind one to another, tenderhearted, forgiving one another, even as God for Christ's sake hath forgiven you.</a:t>
            </a:r>
            <a:endParaRPr lang="zh-TW" altLang="en-US" dirty="0"/>
          </a:p>
          <a:p>
            <a:r>
              <a:rPr lang="zh-TW" altLang="en-US" dirty="0">
                <a:hlinkClick r:id="rId3"/>
              </a:rPr>
              <a:t>西</a:t>
            </a:r>
            <a:r>
              <a:rPr lang="en-US" altLang="zh-TW" dirty="0" smtClean="0">
                <a:hlinkClick r:id="rId3"/>
              </a:rPr>
              <a:t>3:12</a:t>
            </a:r>
            <a:r>
              <a:rPr lang="zh-TW" altLang="en-US" dirty="0" smtClean="0"/>
              <a:t> 所以，你们既是神的选民，圣洁蒙爱的人，就要存（原文作穿；下同）怜悯、恩慈、谦虚、温柔、忍耐的心。</a:t>
            </a:r>
            <a:endParaRPr lang="en-US" altLang="zh-TW" dirty="0"/>
          </a:p>
          <a:p>
            <a:r>
              <a:rPr lang="en-US" altLang="zh-CN" dirty="0"/>
              <a:t>Put on therefore, as the elect of God, holy and beloved, bowels of mercies, kindness, humbleness of mind, meekness, longsuffering;</a:t>
            </a:r>
            <a:endParaRPr lang="zh-TW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上帝的恩慈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9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上帝的恩慈是权柄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hlinkClick r:id="rId2"/>
              </a:rPr>
              <a:t>出</a:t>
            </a:r>
            <a:r>
              <a:rPr lang="en-US" altLang="zh-TW" dirty="0" smtClean="0">
                <a:hlinkClick r:id="rId2"/>
              </a:rPr>
              <a:t>33:19</a:t>
            </a:r>
            <a:r>
              <a:rPr lang="zh-TW" altLang="en-US" dirty="0" smtClean="0"/>
              <a:t> 耶和华说：我要显我一切的恩慈，在你面前经过，宣告我的名。我要恩待谁就恩待谁；要怜悯谁就怜悯谁；</a:t>
            </a:r>
            <a:endParaRPr lang="en-US" altLang="zh-TW" dirty="0"/>
          </a:p>
          <a:p>
            <a:r>
              <a:rPr lang="en-US" altLang="zh-CN" dirty="0"/>
              <a:t>And he said, I will make all my goodness pass before thee, and I will proclaim the name of the LORD before thee; and will be gracious to whom I will be gracious, and will shew mercy on whom I will shew mercy.</a:t>
            </a:r>
            <a:endParaRPr lang="zh-TW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64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673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82493A"/>
      </a:accent1>
      <a:accent2>
        <a:srgbClr val="967A50"/>
      </a:accent2>
      <a:accent3>
        <a:srgbClr val="827D3E"/>
      </a:accent3>
      <a:accent4>
        <a:srgbClr val="63884E"/>
      </a:accent4>
      <a:accent5>
        <a:srgbClr val="429098"/>
      </a:accent5>
      <a:accent6>
        <a:srgbClr val="00B05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A000120150822A19KPBG</Template>
  <TotalTime>0</TotalTime>
  <Words>2360</Words>
  <Application>Microsoft Office PowerPoint</Application>
  <PresentationFormat>宽屏</PresentationFormat>
  <Paragraphs>118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微软雅黑</vt:lpstr>
      <vt:lpstr>幼圆</vt:lpstr>
      <vt:lpstr>Algerian</vt:lpstr>
      <vt:lpstr>Arial</vt:lpstr>
      <vt:lpstr>Baskerville Old Face</vt:lpstr>
      <vt:lpstr>Calibri</vt:lpstr>
      <vt:lpstr>Wingdings</vt:lpstr>
      <vt:lpstr>A000120140530A99PPBG</vt:lpstr>
      <vt:lpstr>恩慈</vt:lpstr>
      <vt:lpstr>圣经中的恩慈</vt:lpstr>
      <vt:lpstr>PowerPoint 演示文稿</vt:lpstr>
      <vt:lpstr>圣经中的主的恩慈</vt:lpstr>
      <vt:lpstr>PowerPoint 演示文稿</vt:lpstr>
      <vt:lpstr>圣经中圣灵的恩慈</vt:lpstr>
      <vt:lpstr>圣经中选民间的恩慈</vt:lpstr>
      <vt:lpstr>上帝的恩慈</vt:lpstr>
      <vt:lpstr>上帝的恩慈是权柄</vt:lpstr>
      <vt:lpstr>PowerPoint 演示文稿</vt:lpstr>
      <vt:lpstr>PowerPoint 演示文稿</vt:lpstr>
      <vt:lpstr>上帝最大的恩慈是耶稣</vt:lpstr>
      <vt:lpstr>罗马书（ Romans ）</vt:lpstr>
      <vt:lpstr>PowerPoint 演示文稿</vt:lpstr>
      <vt:lpstr>我们学习恩慈</vt:lpstr>
      <vt:lpstr>PowerPoint 演示文稿</vt:lpstr>
      <vt:lpstr>KIND</vt:lpstr>
      <vt:lpstr>知识 - K，是Knowledge</vt:lpstr>
      <vt:lpstr>投资 - I，是Investment</vt:lpstr>
      <vt:lpstr>满足需要 - N，Need fulfillment</vt:lpstr>
      <vt:lpstr>决意行动 - D，Decision to act</vt:lpstr>
      <vt:lpstr>PowerPoint 演示文稿</vt:lpstr>
      <vt:lpstr>简单的三部</vt:lpstr>
      <vt:lpstr>恩慈与冷漠</vt:lpstr>
      <vt:lpstr>我们要以恩慈相待</vt:lpstr>
      <vt:lpstr>PowerPoint 演示文稿</vt:lpstr>
      <vt:lpstr>哥林多前书13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撒玛利亚人</vt:lpstr>
      <vt:lpstr>路加福音（Luke）10：25-37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2017-04-23T09:39:57Z</dcterms:created>
  <dcterms:modified xsi:type="dcterms:W3CDTF">2017-06-26T02:05:18Z</dcterms:modified>
</cp:coreProperties>
</file>